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4" r:id="rId45"/>
    <p:sldId id="299" r:id="rId46"/>
    <p:sldId id="301" r:id="rId47"/>
    <p:sldId id="300" r:id="rId48"/>
    <p:sldId id="302" r:id="rId49"/>
    <p:sldId id="305" r:id="rId50"/>
    <p:sldId id="306" r:id="rId51"/>
    <p:sldId id="307" r:id="rId52"/>
    <p:sldId id="308" r:id="rId53"/>
    <p:sldId id="309" r:id="rId54"/>
    <p:sldId id="310" r:id="rId55"/>
    <p:sldId id="311" r:id="rId56"/>
    <p:sldId id="312" r:id="rId57"/>
    <p:sldId id="313" r:id="rId58"/>
  </p:sldIdLst>
  <p:sldSz cx="6858000" cy="9906000" type="A4"/>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60"/>
  </p:normalViewPr>
  <p:slideViewPr>
    <p:cSldViewPr snapToGrid="0">
      <p:cViewPr>
        <p:scale>
          <a:sx n="150" d="100"/>
          <a:sy n="150" d="100"/>
        </p:scale>
        <p:origin x="98" y="-66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ltLang="zh-HK"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HK" smtClean="0"/>
              <a:t>Click to edit Master subtitle style</a:t>
            </a:r>
            <a:endParaRPr lang="en-US" dirty="0"/>
          </a:p>
        </p:txBody>
      </p:sp>
      <p:sp>
        <p:nvSpPr>
          <p:cNvPr id="4" name="Date Placeholder 3"/>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3785538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428305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202032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Content Placeholder 2"/>
          <p:cNvSpPr>
            <a:spLocks noGrp="1"/>
          </p:cNvSpPr>
          <p:nvPr>
            <p:ph idx="1"/>
          </p:nvPr>
        </p:nvSpPr>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246988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122631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Date Placeholder 4"/>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57246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ltLang="zh-HK"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HK"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HK"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7" name="Date Placeholder 6"/>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50955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Date Placeholder 2"/>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85863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137775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ltLang="zh-HK"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379956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ltLang="zh-HK"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HK"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E0113689-C019-42AF-A8AD-B94CD6351BDC}" type="datetimeFigureOut">
              <a:rPr lang="zh-HK" altLang="en-US" smtClean="0"/>
              <a:t>23/10/2018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30741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ltLang="zh-HK"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0113689-C019-42AF-A8AD-B94CD6351BDC}" type="datetimeFigureOut">
              <a:rPr lang="zh-HK" altLang="en-US" smtClean="0"/>
              <a:t>23/10/2018</a:t>
            </a:fld>
            <a:endParaRPr lang="zh-HK"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B43270C-C00E-4605-B73A-B46620C4A6FF}" type="slidenum">
              <a:rPr lang="zh-HK" altLang="en-US" smtClean="0"/>
              <a:t>‹#›</a:t>
            </a:fld>
            <a:endParaRPr lang="zh-HK" altLang="en-US"/>
          </a:p>
        </p:txBody>
      </p:sp>
    </p:spTree>
    <p:extLst>
      <p:ext uri="{BB962C8B-B14F-4D97-AF65-F5344CB8AC3E}">
        <p14:creationId xmlns:p14="http://schemas.microsoft.com/office/powerpoint/2010/main" val="576213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3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1.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42.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216.png"/></Relationships>
</file>

<file path=ppt/slides/_rels/slide4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44.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228.png"/></Relationships>
</file>

<file path=ppt/slides/_rels/slide45.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4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4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4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4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3" Type="http://schemas.openxmlformats.org/officeDocument/2006/relationships/image" Target="../media/image260.png"/><Relationship Id="rId7" Type="http://schemas.openxmlformats.org/officeDocument/2006/relationships/image" Target="../media/image264.png"/><Relationship Id="rId12" Type="http://schemas.openxmlformats.org/officeDocument/2006/relationships/image" Target="../media/image269.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3.png"/><Relationship Id="rId11" Type="http://schemas.openxmlformats.org/officeDocument/2006/relationships/image" Target="../media/image268.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 Id="rId14" Type="http://schemas.openxmlformats.org/officeDocument/2006/relationships/image" Target="../media/image271.png"/></Relationships>
</file>

<file path=ppt/slides/_rels/slide51.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5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5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15188" y="121914"/>
            <a:ext cx="1644296" cy="461665"/>
          </a:xfrm>
          <a:prstGeom prst="rect">
            <a:avLst/>
          </a:prstGeom>
          <a:noFill/>
        </p:spPr>
        <p:txBody>
          <a:bodyPr wrap="none" rtlCol="0">
            <a:spAutoFit/>
          </a:bodyPr>
          <a:lstStyle/>
          <a:p>
            <a:r>
              <a:rPr lang="en-US" altLang="zh-HK" sz="2400" b="1" u="sng" dirty="0" smtClean="0"/>
              <a:t>Weeks 1 - 2</a:t>
            </a:r>
            <a:endParaRPr lang="zh-HK" altLang="en-US" sz="2400" b="1" u="sng" dirty="0"/>
          </a:p>
        </p:txBody>
      </p:sp>
      <p:pic>
        <p:nvPicPr>
          <p:cNvPr id="5" name="Picture 4"/>
          <p:cNvPicPr>
            <a:picLocks noChangeAspect="1"/>
          </p:cNvPicPr>
          <p:nvPr/>
        </p:nvPicPr>
        <p:blipFill>
          <a:blip r:embed="rId2"/>
          <a:stretch>
            <a:fillRect/>
          </a:stretch>
        </p:blipFill>
        <p:spPr>
          <a:xfrm>
            <a:off x="255831" y="578043"/>
            <a:ext cx="1422714" cy="895515"/>
          </a:xfrm>
          <a:prstGeom prst="rect">
            <a:avLst/>
          </a:prstGeom>
        </p:spPr>
      </p:pic>
      <p:sp>
        <p:nvSpPr>
          <p:cNvPr id="6" name="TextBox 5"/>
          <p:cNvSpPr txBox="1"/>
          <p:nvPr/>
        </p:nvSpPr>
        <p:spPr>
          <a:xfrm>
            <a:off x="1759789" y="704850"/>
            <a:ext cx="2751826" cy="461665"/>
          </a:xfrm>
          <a:prstGeom prst="rect">
            <a:avLst/>
          </a:prstGeom>
          <a:noFill/>
        </p:spPr>
        <p:txBody>
          <a:bodyPr wrap="square" rtlCol="0">
            <a:spAutoFit/>
          </a:bodyPr>
          <a:lstStyle/>
          <a:p>
            <a:r>
              <a:rPr lang="en-US" altLang="zh-HK" sz="1200" dirty="0" smtClean="0"/>
              <a:t>Put ‘ in front to make comments in a similar way that # is used in Python</a:t>
            </a:r>
            <a:endParaRPr lang="zh-HK" altLang="en-US" sz="1200" dirty="0"/>
          </a:p>
        </p:txBody>
      </p:sp>
      <p:pic>
        <p:nvPicPr>
          <p:cNvPr id="7" name="Picture 6"/>
          <p:cNvPicPr>
            <a:picLocks noChangeAspect="1"/>
          </p:cNvPicPr>
          <p:nvPr/>
        </p:nvPicPr>
        <p:blipFill>
          <a:blip r:embed="rId3"/>
          <a:stretch>
            <a:fillRect/>
          </a:stretch>
        </p:blipFill>
        <p:spPr>
          <a:xfrm>
            <a:off x="255831" y="1937299"/>
            <a:ext cx="3164636" cy="1994900"/>
          </a:xfrm>
          <a:prstGeom prst="rect">
            <a:avLst/>
          </a:prstGeom>
        </p:spPr>
      </p:pic>
      <p:sp>
        <p:nvSpPr>
          <p:cNvPr id="8" name="TextBox 7"/>
          <p:cNvSpPr txBox="1"/>
          <p:nvPr/>
        </p:nvSpPr>
        <p:spPr>
          <a:xfrm>
            <a:off x="2078182" y="1630256"/>
            <a:ext cx="2527423" cy="461665"/>
          </a:xfrm>
          <a:prstGeom prst="rect">
            <a:avLst/>
          </a:prstGeom>
          <a:noFill/>
        </p:spPr>
        <p:txBody>
          <a:bodyPr wrap="none" rtlCol="0">
            <a:spAutoFit/>
          </a:bodyPr>
          <a:lstStyle/>
          <a:p>
            <a:r>
              <a:rPr lang="en-US" altLang="zh-HK" sz="2400" b="1" u="sng" dirty="0" smtClean="0"/>
              <a:t>Save files as .xlsm </a:t>
            </a:r>
            <a:endParaRPr lang="zh-HK" altLang="en-US" sz="2400" b="1" u="sng" dirty="0"/>
          </a:p>
        </p:txBody>
      </p:sp>
      <p:sp>
        <p:nvSpPr>
          <p:cNvPr id="9" name="TextBox 8"/>
          <p:cNvSpPr txBox="1"/>
          <p:nvPr/>
        </p:nvSpPr>
        <p:spPr>
          <a:xfrm>
            <a:off x="2078181" y="4008409"/>
            <a:ext cx="2181303" cy="461665"/>
          </a:xfrm>
          <a:prstGeom prst="rect">
            <a:avLst/>
          </a:prstGeom>
          <a:noFill/>
        </p:spPr>
        <p:txBody>
          <a:bodyPr wrap="none" rtlCol="0">
            <a:spAutoFit/>
          </a:bodyPr>
          <a:lstStyle/>
          <a:p>
            <a:r>
              <a:rPr lang="en-US" altLang="zh-HK" sz="2400" b="1" u="sng" dirty="0" smtClean="0"/>
              <a:t>Record a Macro</a:t>
            </a:r>
            <a:endParaRPr lang="zh-HK" altLang="en-US" sz="2400" b="1" u="sng" dirty="0"/>
          </a:p>
        </p:txBody>
      </p:sp>
      <p:sp>
        <p:nvSpPr>
          <p:cNvPr id="10" name="TextBox 9"/>
          <p:cNvSpPr txBox="1"/>
          <p:nvPr/>
        </p:nvSpPr>
        <p:spPr>
          <a:xfrm>
            <a:off x="255831" y="4496112"/>
            <a:ext cx="5497467" cy="646331"/>
          </a:xfrm>
          <a:prstGeom prst="rect">
            <a:avLst/>
          </a:prstGeom>
          <a:noFill/>
        </p:spPr>
        <p:txBody>
          <a:bodyPr wrap="none" rtlCol="0">
            <a:spAutoFit/>
          </a:bodyPr>
          <a:lstStyle/>
          <a:p>
            <a:pPr marL="342900" indent="-342900">
              <a:buAutoNum type="arabicParenR"/>
            </a:pPr>
            <a:r>
              <a:rPr lang="en-US" altLang="zh-HK" sz="1200" dirty="0" smtClean="0"/>
              <a:t>Remember to stop recording</a:t>
            </a:r>
          </a:p>
          <a:p>
            <a:pPr marL="342900" indent="-342900">
              <a:buAutoNum type="arabicParenR"/>
            </a:pPr>
            <a:r>
              <a:rPr lang="en-US" altLang="zh-HK" sz="1200" dirty="0" smtClean="0"/>
              <a:t>Naming of Macros cannot allow space so use _ e.g. </a:t>
            </a:r>
            <a:r>
              <a:rPr lang="en-US" altLang="zh-HK" sz="1200" dirty="0" err="1" smtClean="0"/>
              <a:t>Highlight_All</a:t>
            </a:r>
            <a:endParaRPr lang="en-US" altLang="zh-HK" sz="1200" dirty="0" smtClean="0"/>
          </a:p>
          <a:p>
            <a:pPr marL="342900" indent="-342900">
              <a:buAutoNum type="arabicParenR"/>
            </a:pPr>
            <a:r>
              <a:rPr lang="en-US" altLang="zh-HK" sz="1200" dirty="0" smtClean="0"/>
              <a:t>After recording Macro, can go into VBA Editor to review the code for the macro </a:t>
            </a:r>
            <a:endParaRPr lang="zh-HK" altLang="en-US" sz="1200" dirty="0"/>
          </a:p>
        </p:txBody>
      </p:sp>
      <p:sp>
        <p:nvSpPr>
          <p:cNvPr id="11" name="TextBox 10"/>
          <p:cNvSpPr txBox="1"/>
          <p:nvPr/>
        </p:nvSpPr>
        <p:spPr>
          <a:xfrm>
            <a:off x="1875370" y="5202355"/>
            <a:ext cx="2776081" cy="461665"/>
          </a:xfrm>
          <a:prstGeom prst="rect">
            <a:avLst/>
          </a:prstGeom>
          <a:noFill/>
        </p:spPr>
        <p:txBody>
          <a:bodyPr wrap="none" rtlCol="0">
            <a:spAutoFit/>
          </a:bodyPr>
          <a:lstStyle/>
          <a:p>
            <a:r>
              <a:rPr lang="en-US" altLang="zh-HK" sz="2400" b="1" u="sng" dirty="0" smtClean="0"/>
              <a:t>Useful Quick Codes  </a:t>
            </a:r>
            <a:endParaRPr lang="zh-HK" altLang="en-US" sz="2400" b="1" u="sng" dirty="0"/>
          </a:p>
        </p:txBody>
      </p:sp>
      <p:sp>
        <p:nvSpPr>
          <p:cNvPr id="12" name="TextBox 11"/>
          <p:cNvSpPr txBox="1"/>
          <p:nvPr/>
        </p:nvSpPr>
        <p:spPr>
          <a:xfrm>
            <a:off x="145857" y="5632301"/>
            <a:ext cx="6392071" cy="1831271"/>
          </a:xfrm>
          <a:prstGeom prst="rect">
            <a:avLst/>
          </a:prstGeom>
          <a:noFill/>
        </p:spPr>
        <p:txBody>
          <a:bodyPr wrap="none" rtlCol="0">
            <a:spAutoFit/>
          </a:bodyPr>
          <a:lstStyle/>
          <a:p>
            <a:r>
              <a:rPr lang="en-US" altLang="zh-HK" sz="1200" b="1" dirty="0" smtClean="0"/>
              <a:t>Use the &lt;space&gt; _ </a:t>
            </a:r>
            <a:r>
              <a:rPr lang="en-US" altLang="zh-HK" sz="1100" dirty="0" smtClean="0"/>
              <a:t>at the end of a line to split a line and join the line below</a:t>
            </a:r>
          </a:p>
          <a:p>
            <a:endParaRPr lang="en-US" altLang="zh-HK" sz="1100" dirty="0"/>
          </a:p>
          <a:p>
            <a:endParaRPr lang="en-US" altLang="zh-HK" sz="1100" dirty="0" smtClean="0"/>
          </a:p>
          <a:p>
            <a:endParaRPr lang="en-US" altLang="zh-HK" sz="1100" dirty="0" smtClean="0"/>
          </a:p>
          <a:p>
            <a:r>
              <a:rPr lang="en-US" altLang="zh-HK" sz="1200" b="1" dirty="0" smtClean="0"/>
              <a:t>Concatenate :</a:t>
            </a:r>
            <a:r>
              <a:rPr lang="en-US" altLang="zh-HK" sz="1100" dirty="0" smtClean="0"/>
              <a:t>To put strings and numbers into one sentence,  use the &amp; as a connector after the string, e.g. </a:t>
            </a:r>
          </a:p>
          <a:p>
            <a:r>
              <a:rPr lang="en-US" altLang="zh-HK" sz="1100" dirty="0" smtClean="0"/>
              <a:t>          1) MsgBox </a:t>
            </a:r>
            <a:r>
              <a:rPr lang="en-US" altLang="zh-HK" sz="1100" dirty="0"/>
              <a:t>("The final result is " &amp; k</a:t>
            </a:r>
            <a:r>
              <a:rPr lang="en-US" altLang="zh-HK" sz="1100" dirty="0" smtClean="0"/>
              <a:t>)</a:t>
            </a:r>
          </a:p>
          <a:p>
            <a:r>
              <a:rPr lang="en-US" altLang="zh-HK" sz="1100" dirty="0" smtClean="0"/>
              <a:t>          2) “I </a:t>
            </a:r>
            <a:r>
              <a:rPr lang="en-US" altLang="zh-HK" sz="1100" dirty="0"/>
              <a:t>am” &amp; 8 &amp; “years old.”</a:t>
            </a:r>
          </a:p>
          <a:p>
            <a:endParaRPr lang="en-US" altLang="zh-HK" sz="1100" dirty="0" smtClean="0"/>
          </a:p>
          <a:p>
            <a:r>
              <a:rPr lang="en-US" altLang="zh-HK" sz="1200" b="1" dirty="0" smtClean="0"/>
              <a:t>Remove rows containing blank cells in column A:</a:t>
            </a:r>
          </a:p>
          <a:p>
            <a:endParaRPr lang="zh-HK" altLang="en-US" sz="1100" dirty="0"/>
          </a:p>
        </p:txBody>
      </p:sp>
      <p:pic>
        <p:nvPicPr>
          <p:cNvPr id="13" name="Picture 12"/>
          <p:cNvPicPr>
            <a:picLocks noChangeAspect="1"/>
          </p:cNvPicPr>
          <p:nvPr/>
        </p:nvPicPr>
        <p:blipFill>
          <a:blip r:embed="rId4"/>
          <a:stretch>
            <a:fillRect/>
          </a:stretch>
        </p:blipFill>
        <p:spPr>
          <a:xfrm>
            <a:off x="967188" y="7290164"/>
            <a:ext cx="5238750" cy="266700"/>
          </a:xfrm>
          <a:prstGeom prst="rect">
            <a:avLst/>
          </a:prstGeom>
        </p:spPr>
      </p:pic>
      <p:pic>
        <p:nvPicPr>
          <p:cNvPr id="14" name="Picture 13"/>
          <p:cNvPicPr>
            <a:picLocks noChangeAspect="1"/>
          </p:cNvPicPr>
          <p:nvPr/>
        </p:nvPicPr>
        <p:blipFill>
          <a:blip r:embed="rId5"/>
          <a:stretch>
            <a:fillRect/>
          </a:stretch>
        </p:blipFill>
        <p:spPr>
          <a:xfrm>
            <a:off x="355234" y="7928702"/>
            <a:ext cx="5027594" cy="1685665"/>
          </a:xfrm>
          <a:prstGeom prst="rect">
            <a:avLst/>
          </a:prstGeom>
        </p:spPr>
      </p:pic>
      <p:sp>
        <p:nvSpPr>
          <p:cNvPr id="16" name="Rectangle 15"/>
          <p:cNvSpPr/>
          <p:nvPr/>
        </p:nvSpPr>
        <p:spPr>
          <a:xfrm>
            <a:off x="183426" y="7595735"/>
            <a:ext cx="1385572" cy="276999"/>
          </a:xfrm>
          <a:prstGeom prst="rect">
            <a:avLst/>
          </a:prstGeom>
        </p:spPr>
        <p:txBody>
          <a:bodyPr wrap="none">
            <a:spAutoFit/>
          </a:bodyPr>
          <a:lstStyle/>
          <a:p>
            <a:pPr lvl="0"/>
            <a:r>
              <a:rPr lang="en-US" altLang="zh-HK" sz="1200" b="1" dirty="0" smtClean="0">
                <a:solidFill>
                  <a:prstClr val="black"/>
                </a:solidFill>
              </a:rPr>
              <a:t>Removing outliers:</a:t>
            </a:r>
            <a:endParaRPr lang="en-US" altLang="zh-HK" sz="1200" b="1" dirty="0">
              <a:solidFill>
                <a:prstClr val="black"/>
              </a:solidFill>
            </a:endParaRPr>
          </a:p>
        </p:txBody>
      </p:sp>
      <p:pic>
        <p:nvPicPr>
          <p:cNvPr id="17" name="Picture 16"/>
          <p:cNvPicPr>
            <a:picLocks noChangeAspect="1"/>
          </p:cNvPicPr>
          <p:nvPr/>
        </p:nvPicPr>
        <p:blipFill>
          <a:blip r:embed="rId6"/>
          <a:stretch>
            <a:fillRect/>
          </a:stretch>
        </p:blipFill>
        <p:spPr>
          <a:xfrm>
            <a:off x="1759789" y="5906562"/>
            <a:ext cx="4276946" cy="452093"/>
          </a:xfrm>
          <a:prstGeom prst="rect">
            <a:avLst/>
          </a:prstGeom>
        </p:spPr>
      </p:pic>
    </p:spTree>
    <p:extLst>
      <p:ext uri="{BB962C8B-B14F-4D97-AF65-F5344CB8AC3E}">
        <p14:creationId xmlns:p14="http://schemas.microsoft.com/office/powerpoint/2010/main" val="325746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543" y="203922"/>
            <a:ext cx="736884" cy="2324533"/>
          </a:xfrm>
          <a:prstGeom prst="rect">
            <a:avLst/>
          </a:prstGeom>
        </p:spPr>
      </p:pic>
      <p:pic>
        <p:nvPicPr>
          <p:cNvPr id="3" name="Picture 2"/>
          <p:cNvPicPr>
            <a:picLocks noChangeAspect="1"/>
          </p:cNvPicPr>
          <p:nvPr/>
        </p:nvPicPr>
        <p:blipFill>
          <a:blip r:embed="rId3"/>
          <a:stretch>
            <a:fillRect/>
          </a:stretch>
        </p:blipFill>
        <p:spPr>
          <a:xfrm>
            <a:off x="2450603" y="165438"/>
            <a:ext cx="4296559" cy="2401499"/>
          </a:xfrm>
          <a:prstGeom prst="rect">
            <a:avLst/>
          </a:prstGeom>
        </p:spPr>
      </p:pic>
      <p:sp>
        <p:nvSpPr>
          <p:cNvPr id="4" name="TextBox 3"/>
          <p:cNvSpPr txBox="1"/>
          <p:nvPr/>
        </p:nvSpPr>
        <p:spPr>
          <a:xfrm>
            <a:off x="1139612" y="709136"/>
            <a:ext cx="1310991" cy="738664"/>
          </a:xfrm>
          <a:prstGeom prst="rect">
            <a:avLst/>
          </a:prstGeom>
          <a:noFill/>
        </p:spPr>
        <p:txBody>
          <a:bodyPr wrap="square" rtlCol="0">
            <a:spAutoFit/>
          </a:bodyPr>
          <a:lstStyle/>
          <a:p>
            <a:r>
              <a:rPr lang="en-US" altLang="zh-HK" sz="1050" dirty="0" smtClean="0"/>
              <a:t>We want to clean and analyze the data by creating a modular program</a:t>
            </a:r>
            <a:endParaRPr lang="zh-HK" altLang="en-US" sz="1050" dirty="0"/>
          </a:p>
        </p:txBody>
      </p:sp>
      <p:sp>
        <p:nvSpPr>
          <p:cNvPr id="5" name="Left Arrow 4"/>
          <p:cNvSpPr/>
          <p:nvPr/>
        </p:nvSpPr>
        <p:spPr>
          <a:xfrm>
            <a:off x="1085019" y="1447800"/>
            <a:ext cx="1365584" cy="242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2" name="Group 11"/>
          <p:cNvGrpSpPr/>
          <p:nvPr/>
        </p:nvGrpSpPr>
        <p:grpSpPr>
          <a:xfrm>
            <a:off x="985548" y="2703891"/>
            <a:ext cx="5417861" cy="4861613"/>
            <a:chOff x="1674662" y="2703891"/>
            <a:chExt cx="5417861" cy="4861613"/>
          </a:xfrm>
        </p:grpSpPr>
        <p:pic>
          <p:nvPicPr>
            <p:cNvPr id="6" name="Picture 5"/>
            <p:cNvPicPr>
              <a:picLocks noChangeAspect="1"/>
            </p:cNvPicPr>
            <p:nvPr/>
          </p:nvPicPr>
          <p:blipFill>
            <a:blip r:embed="rId4"/>
            <a:stretch>
              <a:fillRect/>
            </a:stretch>
          </p:blipFill>
          <p:spPr>
            <a:xfrm>
              <a:off x="1674663" y="2703891"/>
              <a:ext cx="3576210" cy="996081"/>
            </a:xfrm>
            <a:prstGeom prst="rect">
              <a:avLst/>
            </a:prstGeom>
          </p:spPr>
        </p:pic>
        <p:pic>
          <p:nvPicPr>
            <p:cNvPr id="8" name="Picture 7"/>
            <p:cNvPicPr>
              <a:picLocks noChangeAspect="1"/>
            </p:cNvPicPr>
            <p:nvPr/>
          </p:nvPicPr>
          <p:blipFill>
            <a:blip r:embed="rId5"/>
            <a:stretch>
              <a:fillRect/>
            </a:stretch>
          </p:blipFill>
          <p:spPr>
            <a:xfrm>
              <a:off x="1681590" y="3713826"/>
              <a:ext cx="4068046" cy="725421"/>
            </a:xfrm>
            <a:prstGeom prst="rect">
              <a:avLst/>
            </a:prstGeom>
          </p:spPr>
        </p:pic>
        <p:pic>
          <p:nvPicPr>
            <p:cNvPr id="9" name="Picture 8"/>
            <p:cNvPicPr>
              <a:picLocks noChangeAspect="1"/>
            </p:cNvPicPr>
            <p:nvPr/>
          </p:nvPicPr>
          <p:blipFill>
            <a:blip r:embed="rId6"/>
            <a:stretch>
              <a:fillRect/>
            </a:stretch>
          </p:blipFill>
          <p:spPr>
            <a:xfrm>
              <a:off x="1674663" y="4453101"/>
              <a:ext cx="3229846" cy="996517"/>
            </a:xfrm>
            <a:prstGeom prst="rect">
              <a:avLst/>
            </a:prstGeom>
          </p:spPr>
        </p:pic>
        <p:pic>
          <p:nvPicPr>
            <p:cNvPr id="10" name="Picture 9"/>
            <p:cNvPicPr>
              <a:picLocks noChangeAspect="1"/>
            </p:cNvPicPr>
            <p:nvPr/>
          </p:nvPicPr>
          <p:blipFill>
            <a:blip r:embed="rId7"/>
            <a:stretch>
              <a:fillRect/>
            </a:stretch>
          </p:blipFill>
          <p:spPr>
            <a:xfrm>
              <a:off x="1681589" y="5449618"/>
              <a:ext cx="4640989" cy="1463800"/>
            </a:xfrm>
            <a:prstGeom prst="rect">
              <a:avLst/>
            </a:prstGeom>
          </p:spPr>
        </p:pic>
        <p:pic>
          <p:nvPicPr>
            <p:cNvPr id="11" name="Picture 10"/>
            <p:cNvPicPr>
              <a:picLocks noChangeAspect="1"/>
            </p:cNvPicPr>
            <p:nvPr/>
          </p:nvPicPr>
          <p:blipFill>
            <a:blip r:embed="rId8"/>
            <a:stretch>
              <a:fillRect/>
            </a:stretch>
          </p:blipFill>
          <p:spPr>
            <a:xfrm>
              <a:off x="1674662" y="6913418"/>
              <a:ext cx="5417861" cy="652086"/>
            </a:xfrm>
            <a:prstGeom prst="rect">
              <a:avLst/>
            </a:prstGeom>
          </p:spPr>
        </p:pic>
      </p:grpSp>
    </p:spTree>
    <p:extLst>
      <p:ext uri="{BB962C8B-B14F-4D97-AF65-F5344CB8AC3E}">
        <p14:creationId xmlns:p14="http://schemas.microsoft.com/office/powerpoint/2010/main" val="4180366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701" y="236115"/>
            <a:ext cx="6096000" cy="400110"/>
          </a:xfrm>
          <a:prstGeom prst="rect">
            <a:avLst/>
          </a:prstGeom>
        </p:spPr>
        <p:txBody>
          <a:bodyPr wrap="square">
            <a:spAutoFit/>
          </a:bodyPr>
          <a:lstStyle/>
          <a:p>
            <a:pPr algn="ctr"/>
            <a:r>
              <a:rPr lang="en-US" altLang="zh-HK" sz="2000" b="1" u="sng" dirty="0">
                <a:latin typeface="OpenSans-Light"/>
              </a:rPr>
              <a:t>Running a subroutine that resides in another file</a:t>
            </a:r>
            <a:endParaRPr lang="zh-HK" altLang="en-US" sz="2000" b="1" u="sng" dirty="0"/>
          </a:p>
        </p:txBody>
      </p:sp>
      <p:pic>
        <p:nvPicPr>
          <p:cNvPr id="3" name="Picture 2"/>
          <p:cNvPicPr>
            <a:picLocks noChangeAspect="1"/>
          </p:cNvPicPr>
          <p:nvPr/>
        </p:nvPicPr>
        <p:blipFill>
          <a:blip r:embed="rId2"/>
          <a:stretch>
            <a:fillRect/>
          </a:stretch>
        </p:blipFill>
        <p:spPr>
          <a:xfrm>
            <a:off x="313426" y="1062673"/>
            <a:ext cx="4029075" cy="1057275"/>
          </a:xfrm>
          <a:prstGeom prst="rect">
            <a:avLst/>
          </a:prstGeom>
        </p:spPr>
      </p:pic>
      <p:sp>
        <p:nvSpPr>
          <p:cNvPr id="5" name="Left Brace 4"/>
          <p:cNvSpPr/>
          <p:nvPr/>
        </p:nvSpPr>
        <p:spPr>
          <a:xfrm rot="16200000">
            <a:off x="2805162" y="1492234"/>
            <a:ext cx="280349" cy="113123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6" name="Left Brace 5"/>
          <p:cNvSpPr/>
          <p:nvPr/>
        </p:nvSpPr>
        <p:spPr>
          <a:xfrm rot="16200000">
            <a:off x="3508271" y="1993311"/>
            <a:ext cx="242222" cy="9094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7" name="Left Brace 6"/>
          <p:cNvSpPr/>
          <p:nvPr/>
        </p:nvSpPr>
        <p:spPr>
          <a:xfrm rot="16200000">
            <a:off x="3787358" y="1831042"/>
            <a:ext cx="292577" cy="46583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8" name="TextBox 7"/>
          <p:cNvSpPr txBox="1"/>
          <p:nvPr/>
        </p:nvSpPr>
        <p:spPr>
          <a:xfrm rot="19481198">
            <a:off x="2399741" y="2349501"/>
            <a:ext cx="739305" cy="261610"/>
          </a:xfrm>
          <a:prstGeom prst="rect">
            <a:avLst/>
          </a:prstGeom>
          <a:noFill/>
        </p:spPr>
        <p:txBody>
          <a:bodyPr wrap="none" rtlCol="0">
            <a:spAutoFit/>
          </a:bodyPr>
          <a:lstStyle/>
          <a:p>
            <a:r>
              <a:rPr lang="en-US" altLang="zh-HK" sz="1100" dirty="0" smtClean="0"/>
              <a:t>File name</a:t>
            </a:r>
            <a:endParaRPr lang="zh-HK" altLang="en-US" sz="1100" dirty="0"/>
          </a:p>
        </p:txBody>
      </p:sp>
      <p:sp>
        <p:nvSpPr>
          <p:cNvPr id="9" name="TextBox 8"/>
          <p:cNvSpPr txBox="1"/>
          <p:nvPr/>
        </p:nvSpPr>
        <p:spPr>
          <a:xfrm rot="19481198">
            <a:off x="3033511" y="2274846"/>
            <a:ext cx="780983" cy="261610"/>
          </a:xfrm>
          <a:prstGeom prst="rect">
            <a:avLst/>
          </a:prstGeom>
          <a:noFill/>
        </p:spPr>
        <p:txBody>
          <a:bodyPr wrap="none" rtlCol="0">
            <a:spAutoFit/>
          </a:bodyPr>
          <a:lstStyle/>
          <a:p>
            <a:r>
              <a:rPr lang="en-US" altLang="zh-HK" sz="1100" dirty="0" smtClean="0"/>
              <a:t>Connector</a:t>
            </a:r>
            <a:endParaRPr lang="zh-HK" altLang="en-US" sz="1100" dirty="0"/>
          </a:p>
        </p:txBody>
      </p:sp>
      <p:sp>
        <p:nvSpPr>
          <p:cNvPr id="10" name="TextBox 9"/>
          <p:cNvSpPr txBox="1"/>
          <p:nvPr/>
        </p:nvSpPr>
        <p:spPr>
          <a:xfrm rot="19481198">
            <a:off x="3302114" y="2377294"/>
            <a:ext cx="918841" cy="261610"/>
          </a:xfrm>
          <a:prstGeom prst="rect">
            <a:avLst/>
          </a:prstGeom>
          <a:noFill/>
        </p:spPr>
        <p:txBody>
          <a:bodyPr wrap="none" rtlCol="0">
            <a:spAutoFit/>
          </a:bodyPr>
          <a:lstStyle/>
          <a:p>
            <a:r>
              <a:rPr lang="en-US" altLang="zh-HK" sz="1100" dirty="0" smtClean="0"/>
              <a:t>Name of Sub</a:t>
            </a:r>
            <a:endParaRPr lang="zh-HK" altLang="en-US" sz="1100" dirty="0"/>
          </a:p>
        </p:txBody>
      </p:sp>
      <p:sp>
        <p:nvSpPr>
          <p:cNvPr id="11" name="TextBox 10"/>
          <p:cNvSpPr txBox="1"/>
          <p:nvPr/>
        </p:nvSpPr>
        <p:spPr>
          <a:xfrm>
            <a:off x="4603005" y="1383561"/>
            <a:ext cx="2254995" cy="738664"/>
          </a:xfrm>
          <a:prstGeom prst="rect">
            <a:avLst/>
          </a:prstGeom>
          <a:noFill/>
        </p:spPr>
        <p:txBody>
          <a:bodyPr wrap="square" rtlCol="0">
            <a:spAutoFit/>
          </a:bodyPr>
          <a:lstStyle/>
          <a:p>
            <a:pPr marL="171450" indent="-171450">
              <a:buFont typeface="Arial" panose="020B0604020202020204" pitchFamily="34" charset="0"/>
              <a:buChar char="•"/>
            </a:pPr>
            <a:r>
              <a:rPr lang="en-US" altLang="zh-HK" sz="1050" dirty="0" smtClean="0"/>
              <a:t>The Run Me.xlsm files doesn’t have to be opened to be called</a:t>
            </a:r>
          </a:p>
          <a:p>
            <a:pPr marL="171450" indent="-171450">
              <a:buFont typeface="Arial" panose="020B0604020202020204" pitchFamily="34" charset="0"/>
              <a:buChar char="•"/>
            </a:pPr>
            <a:r>
              <a:rPr lang="en-US" altLang="zh-HK" sz="1050" dirty="0" smtClean="0"/>
              <a:t>If there is no space in file name, can leave out the ‘   ‘   </a:t>
            </a:r>
            <a:endParaRPr lang="zh-HK" altLang="en-US" sz="1050" dirty="0"/>
          </a:p>
        </p:txBody>
      </p:sp>
      <p:sp>
        <p:nvSpPr>
          <p:cNvPr id="12" name="TextBox 11"/>
          <p:cNvSpPr txBox="1"/>
          <p:nvPr/>
        </p:nvSpPr>
        <p:spPr>
          <a:xfrm>
            <a:off x="242455" y="741218"/>
            <a:ext cx="4120039" cy="261610"/>
          </a:xfrm>
          <a:prstGeom prst="rect">
            <a:avLst/>
          </a:prstGeom>
          <a:noFill/>
        </p:spPr>
        <p:txBody>
          <a:bodyPr wrap="none" rtlCol="0">
            <a:spAutoFit/>
          </a:bodyPr>
          <a:lstStyle/>
          <a:p>
            <a:r>
              <a:rPr lang="en-US" altLang="zh-HK" sz="1100" b="1" dirty="0" smtClean="0"/>
              <a:t>1) Simple way but leave the Sub file open after you’ve run the code</a:t>
            </a:r>
            <a:endParaRPr lang="zh-HK" altLang="en-US" sz="1100" b="1" dirty="0"/>
          </a:p>
        </p:txBody>
      </p:sp>
      <p:sp>
        <p:nvSpPr>
          <p:cNvPr id="13" name="TextBox 12"/>
          <p:cNvSpPr txBox="1"/>
          <p:nvPr/>
        </p:nvSpPr>
        <p:spPr>
          <a:xfrm>
            <a:off x="242454" y="2999660"/>
            <a:ext cx="6670964" cy="430887"/>
          </a:xfrm>
          <a:prstGeom prst="rect">
            <a:avLst/>
          </a:prstGeom>
          <a:noFill/>
        </p:spPr>
        <p:txBody>
          <a:bodyPr wrap="square" rtlCol="0">
            <a:spAutoFit/>
          </a:bodyPr>
          <a:lstStyle/>
          <a:p>
            <a:r>
              <a:rPr lang="en-US" altLang="zh-HK" sz="1100" b="1" dirty="0"/>
              <a:t>2</a:t>
            </a:r>
            <a:r>
              <a:rPr lang="en-US" altLang="zh-HK" sz="1100" b="1" dirty="0" smtClean="0"/>
              <a:t>) A modified way to allow us to select the file containing the Sub and the Sub file will be closed without saving   </a:t>
            </a:r>
          </a:p>
          <a:p>
            <a:r>
              <a:rPr lang="en-US" altLang="zh-HK" sz="1100" b="1" dirty="0"/>
              <a:t> </a:t>
            </a:r>
            <a:r>
              <a:rPr lang="en-US" altLang="zh-HK" sz="1100" b="1" dirty="0" smtClean="0"/>
              <a:t>     any changes after being called</a:t>
            </a:r>
            <a:endParaRPr lang="zh-HK" altLang="en-US" sz="1100" b="1" dirty="0"/>
          </a:p>
        </p:txBody>
      </p:sp>
      <p:grpSp>
        <p:nvGrpSpPr>
          <p:cNvPr id="18" name="Group 17"/>
          <p:cNvGrpSpPr/>
          <p:nvPr/>
        </p:nvGrpSpPr>
        <p:grpSpPr>
          <a:xfrm>
            <a:off x="2660285" y="3804045"/>
            <a:ext cx="4122480" cy="1384995"/>
            <a:chOff x="2347768" y="3804045"/>
            <a:chExt cx="4122480" cy="1384995"/>
          </a:xfrm>
        </p:grpSpPr>
        <p:sp>
          <p:nvSpPr>
            <p:cNvPr id="14" name="Rectangle 13"/>
            <p:cNvSpPr/>
            <p:nvPr/>
          </p:nvSpPr>
          <p:spPr>
            <a:xfrm>
              <a:off x="2404304" y="3804045"/>
              <a:ext cx="4065944" cy="1384995"/>
            </a:xfrm>
            <a:prstGeom prst="rect">
              <a:avLst/>
            </a:prstGeom>
          </p:spPr>
          <p:txBody>
            <a:bodyPr wrap="square">
              <a:spAutoFit/>
            </a:bodyPr>
            <a:lstStyle/>
            <a:p>
              <a:r>
                <a:rPr lang="en-US" altLang="zh-HK" sz="1050" dirty="0"/>
                <a:t>Sub ApplicationRunExample()</a:t>
              </a:r>
            </a:p>
            <a:p>
              <a:r>
                <a:rPr lang="en-US" altLang="zh-HK" sz="1050" dirty="0"/>
                <a:t>Dim FileName As String, aWB As Workbook</a:t>
              </a:r>
            </a:p>
            <a:p>
              <a:r>
                <a:rPr lang="en-US" altLang="zh-HK" sz="1050" dirty="0"/>
                <a:t>FileName = Application.GetOpenFilename("Excel Files (*.xlsm), *.xlsm")</a:t>
              </a:r>
            </a:p>
            <a:p>
              <a:r>
                <a:rPr lang="en-US" altLang="zh-HK" sz="1050" dirty="0"/>
                <a:t>Workbooks.Open FileName</a:t>
              </a:r>
            </a:p>
            <a:p>
              <a:r>
                <a:rPr lang="en-US" altLang="zh-HK" sz="1050" dirty="0"/>
                <a:t>Set aWB = </a:t>
              </a:r>
              <a:r>
                <a:rPr lang="en-US" altLang="zh-HK" sz="1050" dirty="0" smtClean="0"/>
                <a:t>ActiveWorkbook</a:t>
              </a:r>
              <a:endParaRPr lang="en-US" altLang="zh-HK" sz="1050" dirty="0"/>
            </a:p>
            <a:p>
              <a:r>
                <a:rPr lang="en-US" altLang="zh-HK" sz="1050" dirty="0">
                  <a:solidFill>
                    <a:srgbClr val="00B050"/>
                  </a:solidFill>
                </a:rPr>
                <a:t>Application.Run "Run </a:t>
              </a:r>
              <a:r>
                <a:rPr lang="en-US" altLang="zh-HK" sz="1050" dirty="0" err="1">
                  <a:solidFill>
                    <a:srgbClr val="00B050"/>
                  </a:solidFill>
                </a:rPr>
                <a:t>Me.xlsm'!RunMe</a:t>
              </a:r>
              <a:r>
                <a:rPr lang="en-US" altLang="zh-HK" sz="1050" dirty="0">
                  <a:solidFill>
                    <a:srgbClr val="00B050"/>
                  </a:solidFill>
                </a:rPr>
                <a:t>"</a:t>
              </a:r>
            </a:p>
            <a:p>
              <a:r>
                <a:rPr lang="en-US" altLang="zh-HK" sz="1050" dirty="0"/>
                <a:t>aWB.Close SaveChanges:=False</a:t>
              </a:r>
            </a:p>
            <a:p>
              <a:r>
                <a:rPr lang="en-US" altLang="zh-HK" sz="1050" dirty="0"/>
                <a:t>End Sub</a:t>
              </a:r>
              <a:endParaRPr lang="zh-HK" altLang="en-US" sz="1050" dirty="0"/>
            </a:p>
          </p:txBody>
        </p:sp>
        <p:sp>
          <p:nvSpPr>
            <p:cNvPr id="15" name="Left Brace 14"/>
            <p:cNvSpPr/>
            <p:nvPr/>
          </p:nvSpPr>
          <p:spPr>
            <a:xfrm>
              <a:off x="2347768" y="4015591"/>
              <a:ext cx="140780" cy="608583"/>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6" name="Left Brace 15"/>
            <p:cNvSpPr/>
            <p:nvPr/>
          </p:nvSpPr>
          <p:spPr>
            <a:xfrm>
              <a:off x="2370841" y="4852360"/>
              <a:ext cx="107099" cy="116992"/>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grpSp>
      <p:sp>
        <p:nvSpPr>
          <p:cNvPr id="17" name="TextBox 16"/>
          <p:cNvSpPr txBox="1"/>
          <p:nvPr/>
        </p:nvSpPr>
        <p:spPr>
          <a:xfrm>
            <a:off x="60385" y="4015591"/>
            <a:ext cx="2319335" cy="861774"/>
          </a:xfrm>
          <a:prstGeom prst="rect">
            <a:avLst/>
          </a:prstGeom>
          <a:noFill/>
        </p:spPr>
        <p:txBody>
          <a:bodyPr wrap="square" rtlCol="0">
            <a:spAutoFit/>
          </a:bodyPr>
          <a:lstStyle/>
          <a:p>
            <a:r>
              <a:rPr lang="en-US" altLang="zh-HK" sz="1000" dirty="0" smtClean="0"/>
              <a:t>Add these lines above and below the </a:t>
            </a:r>
            <a:r>
              <a:rPr lang="en-US" altLang="zh-HK" sz="1000" dirty="0" smtClean="0">
                <a:solidFill>
                  <a:srgbClr val="00B050"/>
                </a:solidFill>
              </a:rPr>
              <a:t>Application.Run “</a:t>
            </a:r>
            <a:r>
              <a:rPr lang="en-US" altLang="zh-HK" sz="1000" dirty="0">
                <a:solidFill>
                  <a:srgbClr val="00B050"/>
                </a:solidFill>
              </a:rPr>
              <a:t>Run </a:t>
            </a:r>
            <a:r>
              <a:rPr lang="en-US" altLang="zh-HK" sz="1000" dirty="0" err="1">
                <a:solidFill>
                  <a:srgbClr val="00B050"/>
                </a:solidFill>
              </a:rPr>
              <a:t>Me.xlsm'!RunMe</a:t>
            </a:r>
            <a:r>
              <a:rPr lang="en-US" altLang="zh-HK" sz="1000" dirty="0">
                <a:solidFill>
                  <a:srgbClr val="00B050"/>
                </a:solidFill>
              </a:rPr>
              <a:t>"</a:t>
            </a:r>
          </a:p>
          <a:p>
            <a:r>
              <a:rPr lang="en-US" altLang="zh-HK" sz="1000" dirty="0"/>
              <a:t>c</a:t>
            </a:r>
            <a:r>
              <a:rPr lang="en-US" altLang="zh-HK" sz="1000" dirty="0" smtClean="0"/>
              <a:t>ode to get a file selection box and close the RunMe Sub after being used in ApplicationRunExample Sub   </a:t>
            </a:r>
            <a:endParaRPr lang="zh-HK" altLang="en-US" sz="1000" dirty="0"/>
          </a:p>
        </p:txBody>
      </p:sp>
      <p:cxnSp>
        <p:nvCxnSpPr>
          <p:cNvPr id="20" name="Straight Connector 19"/>
          <p:cNvCxnSpPr/>
          <p:nvPr/>
        </p:nvCxnSpPr>
        <p:spPr>
          <a:xfrm flipH="1" flipV="1">
            <a:off x="2302474" y="4319882"/>
            <a:ext cx="346249" cy="590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282796" y="4319882"/>
            <a:ext cx="335927"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197507" y="4910856"/>
            <a:ext cx="1634535" cy="1192511"/>
          </a:xfrm>
          <a:prstGeom prst="rect">
            <a:avLst/>
          </a:prstGeom>
        </p:spPr>
      </p:pic>
    </p:spTree>
    <p:extLst>
      <p:ext uri="{BB962C8B-B14F-4D97-AF65-F5344CB8AC3E}">
        <p14:creationId xmlns:p14="http://schemas.microsoft.com/office/powerpoint/2010/main" val="3045162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9124" y="636225"/>
            <a:ext cx="5262286" cy="2631143"/>
          </a:xfrm>
          <a:prstGeom prst="rect">
            <a:avLst/>
          </a:prstGeom>
        </p:spPr>
      </p:pic>
      <p:sp>
        <p:nvSpPr>
          <p:cNvPr id="3" name="Rectangle 2"/>
          <p:cNvSpPr/>
          <p:nvPr/>
        </p:nvSpPr>
        <p:spPr>
          <a:xfrm>
            <a:off x="468701" y="236115"/>
            <a:ext cx="6096000" cy="400110"/>
          </a:xfrm>
          <a:prstGeom prst="rect">
            <a:avLst/>
          </a:prstGeom>
        </p:spPr>
        <p:txBody>
          <a:bodyPr wrap="square">
            <a:spAutoFit/>
          </a:bodyPr>
          <a:lstStyle/>
          <a:p>
            <a:pPr algn="ctr"/>
            <a:r>
              <a:rPr lang="en-US" altLang="zh-HK" sz="2000" b="1" u="sng" dirty="0" smtClean="0">
                <a:latin typeface="OpenSans-Light"/>
              </a:rPr>
              <a:t>Week # - Reference to Objects</a:t>
            </a:r>
            <a:endParaRPr lang="zh-HK" altLang="en-US" sz="2000" b="1" u="sng" dirty="0"/>
          </a:p>
        </p:txBody>
      </p:sp>
      <p:pic>
        <p:nvPicPr>
          <p:cNvPr id="4" name="Picture 3"/>
          <p:cNvPicPr>
            <a:picLocks noChangeAspect="1"/>
          </p:cNvPicPr>
          <p:nvPr/>
        </p:nvPicPr>
        <p:blipFill>
          <a:blip r:embed="rId3"/>
          <a:stretch>
            <a:fillRect/>
          </a:stretch>
        </p:blipFill>
        <p:spPr>
          <a:xfrm>
            <a:off x="1135736" y="3394186"/>
            <a:ext cx="5075674" cy="2761450"/>
          </a:xfrm>
          <a:prstGeom prst="rect">
            <a:avLst/>
          </a:prstGeom>
        </p:spPr>
      </p:pic>
      <p:pic>
        <p:nvPicPr>
          <p:cNvPr id="7" name="Picture 6"/>
          <p:cNvPicPr>
            <a:picLocks noChangeAspect="1"/>
          </p:cNvPicPr>
          <p:nvPr/>
        </p:nvPicPr>
        <p:blipFill>
          <a:blip r:embed="rId4"/>
          <a:stretch>
            <a:fillRect/>
          </a:stretch>
        </p:blipFill>
        <p:spPr>
          <a:xfrm>
            <a:off x="1423685" y="6384128"/>
            <a:ext cx="4898887" cy="3249676"/>
          </a:xfrm>
          <a:prstGeom prst="rect">
            <a:avLst/>
          </a:prstGeom>
        </p:spPr>
      </p:pic>
      <p:sp>
        <p:nvSpPr>
          <p:cNvPr id="6" name="Rectangle 5"/>
          <p:cNvSpPr/>
          <p:nvPr/>
        </p:nvSpPr>
        <p:spPr>
          <a:xfrm>
            <a:off x="962116" y="8181894"/>
            <a:ext cx="5602585" cy="1451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850103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464" y="208345"/>
            <a:ext cx="4536442" cy="2569440"/>
          </a:xfrm>
          <a:prstGeom prst="rect">
            <a:avLst/>
          </a:prstGeom>
        </p:spPr>
      </p:pic>
      <p:pic>
        <p:nvPicPr>
          <p:cNvPr id="3" name="Picture 2"/>
          <p:cNvPicPr>
            <a:picLocks noChangeAspect="1"/>
          </p:cNvPicPr>
          <p:nvPr/>
        </p:nvPicPr>
        <p:blipFill>
          <a:blip r:embed="rId3"/>
          <a:stretch>
            <a:fillRect/>
          </a:stretch>
        </p:blipFill>
        <p:spPr>
          <a:xfrm>
            <a:off x="241461" y="2939969"/>
            <a:ext cx="2745224" cy="1288944"/>
          </a:xfrm>
          <a:prstGeom prst="rect">
            <a:avLst/>
          </a:prstGeom>
        </p:spPr>
      </p:pic>
      <p:pic>
        <p:nvPicPr>
          <p:cNvPr id="4" name="Picture 3"/>
          <p:cNvPicPr>
            <a:picLocks noChangeAspect="1"/>
          </p:cNvPicPr>
          <p:nvPr/>
        </p:nvPicPr>
        <p:blipFill>
          <a:blip r:embed="rId4"/>
          <a:stretch>
            <a:fillRect/>
          </a:stretch>
        </p:blipFill>
        <p:spPr>
          <a:xfrm>
            <a:off x="3163843" y="2897824"/>
            <a:ext cx="2750820" cy="1728079"/>
          </a:xfrm>
          <a:prstGeom prst="rect">
            <a:avLst/>
          </a:prstGeom>
        </p:spPr>
      </p:pic>
      <p:pic>
        <p:nvPicPr>
          <p:cNvPr id="5" name="Picture 4"/>
          <p:cNvPicPr>
            <a:picLocks noChangeAspect="1"/>
          </p:cNvPicPr>
          <p:nvPr/>
        </p:nvPicPr>
        <p:blipFill>
          <a:blip r:embed="rId5"/>
          <a:stretch>
            <a:fillRect/>
          </a:stretch>
        </p:blipFill>
        <p:spPr>
          <a:xfrm>
            <a:off x="17310" y="4886475"/>
            <a:ext cx="3415145" cy="1954580"/>
          </a:xfrm>
          <a:prstGeom prst="rect">
            <a:avLst/>
          </a:prstGeom>
        </p:spPr>
      </p:pic>
      <p:pic>
        <p:nvPicPr>
          <p:cNvPr id="6" name="Picture 5"/>
          <p:cNvPicPr>
            <a:picLocks noChangeAspect="1"/>
          </p:cNvPicPr>
          <p:nvPr/>
        </p:nvPicPr>
        <p:blipFill>
          <a:blip r:embed="rId6"/>
          <a:stretch>
            <a:fillRect/>
          </a:stretch>
        </p:blipFill>
        <p:spPr>
          <a:xfrm>
            <a:off x="5032559" y="256836"/>
            <a:ext cx="1562942" cy="1488837"/>
          </a:xfrm>
          <a:prstGeom prst="rect">
            <a:avLst/>
          </a:prstGeom>
        </p:spPr>
      </p:pic>
      <p:pic>
        <p:nvPicPr>
          <p:cNvPr id="7" name="Picture 6"/>
          <p:cNvPicPr>
            <a:picLocks noChangeAspect="1"/>
          </p:cNvPicPr>
          <p:nvPr/>
        </p:nvPicPr>
        <p:blipFill>
          <a:blip r:embed="rId7"/>
          <a:stretch>
            <a:fillRect/>
          </a:stretch>
        </p:blipFill>
        <p:spPr>
          <a:xfrm>
            <a:off x="360365" y="7023257"/>
            <a:ext cx="5252640" cy="1084704"/>
          </a:xfrm>
          <a:prstGeom prst="rect">
            <a:avLst/>
          </a:prstGeom>
        </p:spPr>
      </p:pic>
      <p:cxnSp>
        <p:nvCxnSpPr>
          <p:cNvPr id="9" name="Straight Connector 8"/>
          <p:cNvCxnSpPr/>
          <p:nvPr/>
        </p:nvCxnSpPr>
        <p:spPr>
          <a:xfrm>
            <a:off x="1066800" y="7599218"/>
            <a:ext cx="131618" cy="26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90255" y="7578438"/>
            <a:ext cx="131618" cy="2632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8357" y="7730836"/>
            <a:ext cx="598241" cy="276999"/>
          </a:xfrm>
          <a:prstGeom prst="rect">
            <a:avLst/>
          </a:prstGeom>
          <a:noFill/>
        </p:spPr>
        <p:txBody>
          <a:bodyPr wrap="none" rtlCol="0">
            <a:spAutoFit/>
          </a:bodyPr>
          <a:lstStyle/>
          <a:p>
            <a:r>
              <a:rPr lang="en-US" altLang="zh-HK" sz="1200" dirty="0" smtClean="0">
                <a:solidFill>
                  <a:srgbClr val="FF0000"/>
                </a:solidFill>
              </a:rPr>
              <a:t>Object</a:t>
            </a:r>
            <a:endParaRPr lang="zh-HK" altLang="en-US" sz="1200" dirty="0">
              <a:solidFill>
                <a:srgbClr val="FF0000"/>
              </a:solidFill>
            </a:endParaRPr>
          </a:p>
        </p:txBody>
      </p:sp>
      <p:sp>
        <p:nvSpPr>
          <p:cNvPr id="12" name="TextBox 11"/>
          <p:cNvSpPr txBox="1"/>
          <p:nvPr/>
        </p:nvSpPr>
        <p:spPr>
          <a:xfrm>
            <a:off x="1724883" y="7746877"/>
            <a:ext cx="727187" cy="276999"/>
          </a:xfrm>
          <a:prstGeom prst="rect">
            <a:avLst/>
          </a:prstGeom>
          <a:noFill/>
        </p:spPr>
        <p:txBody>
          <a:bodyPr wrap="none" rtlCol="0">
            <a:spAutoFit/>
          </a:bodyPr>
          <a:lstStyle/>
          <a:p>
            <a:r>
              <a:rPr lang="en-US" altLang="zh-HK" sz="1200" dirty="0" smtClean="0">
                <a:solidFill>
                  <a:srgbClr val="FF0000"/>
                </a:solidFill>
              </a:rPr>
              <a:t>Property</a:t>
            </a:r>
            <a:endParaRPr lang="zh-HK" altLang="en-US" dirty="0">
              <a:solidFill>
                <a:srgbClr val="FF0000"/>
              </a:solidFill>
            </a:endParaRPr>
          </a:p>
        </p:txBody>
      </p:sp>
      <p:pic>
        <p:nvPicPr>
          <p:cNvPr id="13" name="Picture 12"/>
          <p:cNvPicPr>
            <a:picLocks noChangeAspect="1"/>
          </p:cNvPicPr>
          <p:nvPr/>
        </p:nvPicPr>
        <p:blipFill>
          <a:blip r:embed="rId8"/>
          <a:stretch>
            <a:fillRect/>
          </a:stretch>
        </p:blipFill>
        <p:spPr>
          <a:xfrm>
            <a:off x="3653032" y="4886475"/>
            <a:ext cx="3203748" cy="1990293"/>
          </a:xfrm>
          <a:prstGeom prst="rect">
            <a:avLst/>
          </a:prstGeom>
        </p:spPr>
      </p:pic>
      <p:pic>
        <p:nvPicPr>
          <p:cNvPr id="14" name="Picture 13"/>
          <p:cNvPicPr>
            <a:picLocks noChangeAspect="1"/>
          </p:cNvPicPr>
          <p:nvPr/>
        </p:nvPicPr>
        <p:blipFill>
          <a:blip r:embed="rId9"/>
          <a:stretch>
            <a:fillRect/>
          </a:stretch>
        </p:blipFill>
        <p:spPr>
          <a:xfrm>
            <a:off x="2230148" y="8348253"/>
            <a:ext cx="642938" cy="742950"/>
          </a:xfrm>
          <a:prstGeom prst="rect">
            <a:avLst/>
          </a:prstGeom>
        </p:spPr>
      </p:pic>
      <p:pic>
        <p:nvPicPr>
          <p:cNvPr id="15" name="Picture 14"/>
          <p:cNvPicPr>
            <a:picLocks noChangeAspect="1"/>
          </p:cNvPicPr>
          <p:nvPr/>
        </p:nvPicPr>
        <p:blipFill>
          <a:blip r:embed="rId10"/>
          <a:stretch>
            <a:fillRect/>
          </a:stretch>
        </p:blipFill>
        <p:spPr>
          <a:xfrm>
            <a:off x="3290454" y="9165126"/>
            <a:ext cx="1482867" cy="574236"/>
          </a:xfrm>
          <a:prstGeom prst="rect">
            <a:avLst/>
          </a:prstGeom>
        </p:spPr>
      </p:pic>
      <p:pic>
        <p:nvPicPr>
          <p:cNvPr id="16" name="Picture 15"/>
          <p:cNvPicPr>
            <a:picLocks noChangeAspect="1"/>
          </p:cNvPicPr>
          <p:nvPr/>
        </p:nvPicPr>
        <p:blipFill>
          <a:blip r:embed="rId11"/>
          <a:stretch>
            <a:fillRect/>
          </a:stretch>
        </p:blipFill>
        <p:spPr>
          <a:xfrm>
            <a:off x="232062" y="9239127"/>
            <a:ext cx="2516333" cy="500235"/>
          </a:xfrm>
          <a:prstGeom prst="rect">
            <a:avLst/>
          </a:prstGeom>
        </p:spPr>
      </p:pic>
      <p:pic>
        <p:nvPicPr>
          <p:cNvPr id="17" name="Picture 16"/>
          <p:cNvPicPr>
            <a:picLocks noChangeAspect="1"/>
          </p:cNvPicPr>
          <p:nvPr/>
        </p:nvPicPr>
        <p:blipFill>
          <a:blip r:embed="rId12"/>
          <a:stretch>
            <a:fillRect/>
          </a:stretch>
        </p:blipFill>
        <p:spPr>
          <a:xfrm>
            <a:off x="290946" y="8405403"/>
            <a:ext cx="1513147" cy="628650"/>
          </a:xfrm>
          <a:prstGeom prst="rect">
            <a:avLst/>
          </a:prstGeom>
        </p:spPr>
      </p:pic>
      <p:sp>
        <p:nvSpPr>
          <p:cNvPr id="18" name="Right Arrow 17"/>
          <p:cNvSpPr/>
          <p:nvPr/>
        </p:nvSpPr>
        <p:spPr>
          <a:xfrm>
            <a:off x="1738746" y="8633137"/>
            <a:ext cx="353291" cy="173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Right Arrow 18"/>
          <p:cNvSpPr/>
          <p:nvPr/>
        </p:nvSpPr>
        <p:spPr>
          <a:xfrm>
            <a:off x="2842779" y="9365653"/>
            <a:ext cx="353291" cy="173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559895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46350" y="66223"/>
            <a:ext cx="2877850" cy="1710673"/>
          </a:xfrm>
          <a:prstGeom prst="rect">
            <a:avLst/>
          </a:prstGeom>
        </p:spPr>
      </p:pic>
      <p:grpSp>
        <p:nvGrpSpPr>
          <p:cNvPr id="16" name="Group 15"/>
          <p:cNvGrpSpPr/>
          <p:nvPr/>
        </p:nvGrpSpPr>
        <p:grpSpPr>
          <a:xfrm>
            <a:off x="1146462" y="2016306"/>
            <a:ext cx="4440416" cy="2159305"/>
            <a:chOff x="-2514600" y="2202250"/>
            <a:chExt cx="4440416" cy="2159305"/>
          </a:xfrm>
        </p:grpSpPr>
        <p:grpSp>
          <p:nvGrpSpPr>
            <p:cNvPr id="14" name="Group 13"/>
            <p:cNvGrpSpPr/>
            <p:nvPr/>
          </p:nvGrpSpPr>
          <p:grpSpPr>
            <a:xfrm>
              <a:off x="-2514600" y="2202250"/>
              <a:ext cx="4440416" cy="2159305"/>
              <a:chOff x="-2514600" y="2202250"/>
              <a:chExt cx="4440416" cy="2159305"/>
            </a:xfrm>
          </p:grpSpPr>
          <p:pic>
            <p:nvPicPr>
              <p:cNvPr id="10" name="Picture 9"/>
              <p:cNvPicPr>
                <a:picLocks noChangeAspect="1"/>
              </p:cNvPicPr>
              <p:nvPr/>
            </p:nvPicPr>
            <p:blipFill>
              <a:blip r:embed="rId3"/>
              <a:stretch>
                <a:fillRect/>
              </a:stretch>
            </p:blipFill>
            <p:spPr>
              <a:xfrm>
                <a:off x="-2514600" y="2202250"/>
                <a:ext cx="4440416" cy="2159305"/>
              </a:xfrm>
              <a:prstGeom prst="rect">
                <a:avLst/>
              </a:prstGeom>
            </p:spPr>
          </p:pic>
          <p:sp>
            <p:nvSpPr>
              <p:cNvPr id="12" name="Rectangle 11"/>
              <p:cNvSpPr/>
              <p:nvPr/>
            </p:nvSpPr>
            <p:spPr>
              <a:xfrm>
                <a:off x="446808" y="2939001"/>
                <a:ext cx="297873" cy="14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Rectangle 12"/>
              <p:cNvSpPr/>
              <p:nvPr/>
            </p:nvSpPr>
            <p:spPr>
              <a:xfrm>
                <a:off x="-363683" y="3675755"/>
                <a:ext cx="297873" cy="14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1" name="TextBox 10"/>
            <p:cNvSpPr txBox="1"/>
            <p:nvPr/>
          </p:nvSpPr>
          <p:spPr>
            <a:xfrm>
              <a:off x="360217" y="2860964"/>
              <a:ext cx="579005" cy="261610"/>
            </a:xfrm>
            <a:prstGeom prst="rect">
              <a:avLst/>
            </a:prstGeom>
            <a:noFill/>
          </p:spPr>
          <p:txBody>
            <a:bodyPr wrap="none" rtlCol="0">
              <a:spAutoFit/>
            </a:bodyPr>
            <a:lstStyle/>
            <a:p>
              <a:r>
                <a:rPr lang="en-US" altLang="zh-HK" sz="1050" dirty="0" smtClean="0"/>
                <a:t>(“D:F”)</a:t>
              </a:r>
              <a:endParaRPr lang="zh-HK" altLang="en-US" sz="1050" dirty="0"/>
            </a:p>
          </p:txBody>
        </p:sp>
        <p:sp>
          <p:nvSpPr>
            <p:cNvPr id="15" name="TextBox 14"/>
            <p:cNvSpPr txBox="1"/>
            <p:nvPr/>
          </p:nvSpPr>
          <p:spPr>
            <a:xfrm>
              <a:off x="-469615" y="3601181"/>
              <a:ext cx="319318" cy="253916"/>
            </a:xfrm>
            <a:prstGeom prst="rect">
              <a:avLst/>
            </a:prstGeom>
            <a:noFill/>
          </p:spPr>
          <p:txBody>
            <a:bodyPr wrap="none" rtlCol="0">
              <a:spAutoFit/>
            </a:bodyPr>
            <a:lstStyle/>
            <a:p>
              <a:r>
                <a:rPr lang="en-US" altLang="zh-HK" sz="1050" dirty="0" smtClean="0"/>
                <a:t>E4</a:t>
              </a:r>
              <a:endParaRPr lang="zh-HK" altLang="en-US" sz="1050" dirty="0"/>
            </a:p>
          </p:txBody>
        </p:sp>
      </p:grpSp>
      <p:pic>
        <p:nvPicPr>
          <p:cNvPr id="17" name="Picture 16"/>
          <p:cNvPicPr>
            <a:picLocks noChangeAspect="1"/>
          </p:cNvPicPr>
          <p:nvPr/>
        </p:nvPicPr>
        <p:blipFill>
          <a:blip r:embed="rId4"/>
          <a:stretch>
            <a:fillRect/>
          </a:stretch>
        </p:blipFill>
        <p:spPr>
          <a:xfrm>
            <a:off x="412603" y="4578565"/>
            <a:ext cx="2184420" cy="316243"/>
          </a:xfrm>
          <a:prstGeom prst="rect">
            <a:avLst/>
          </a:prstGeom>
        </p:spPr>
      </p:pic>
      <p:pic>
        <p:nvPicPr>
          <p:cNvPr id="18" name="Picture 17"/>
          <p:cNvPicPr>
            <a:picLocks noChangeAspect="1"/>
          </p:cNvPicPr>
          <p:nvPr/>
        </p:nvPicPr>
        <p:blipFill>
          <a:blip r:embed="rId5"/>
          <a:stretch>
            <a:fillRect/>
          </a:stretch>
        </p:blipFill>
        <p:spPr>
          <a:xfrm>
            <a:off x="2705577" y="4428414"/>
            <a:ext cx="1169752" cy="753047"/>
          </a:xfrm>
          <a:prstGeom prst="rect">
            <a:avLst/>
          </a:prstGeom>
        </p:spPr>
      </p:pic>
      <p:pic>
        <p:nvPicPr>
          <p:cNvPr id="19" name="Picture 18"/>
          <p:cNvPicPr>
            <a:picLocks noChangeAspect="1"/>
          </p:cNvPicPr>
          <p:nvPr/>
        </p:nvPicPr>
        <p:blipFill>
          <a:blip r:embed="rId6"/>
          <a:stretch>
            <a:fillRect/>
          </a:stretch>
        </p:blipFill>
        <p:spPr>
          <a:xfrm>
            <a:off x="318654" y="5784707"/>
            <a:ext cx="1698048" cy="158850"/>
          </a:xfrm>
          <a:prstGeom prst="rect">
            <a:avLst/>
          </a:prstGeom>
        </p:spPr>
      </p:pic>
      <p:pic>
        <p:nvPicPr>
          <p:cNvPr id="20" name="Picture 19"/>
          <p:cNvPicPr>
            <a:picLocks noChangeAspect="1"/>
          </p:cNvPicPr>
          <p:nvPr/>
        </p:nvPicPr>
        <p:blipFill>
          <a:blip r:embed="rId7"/>
          <a:stretch>
            <a:fillRect/>
          </a:stretch>
        </p:blipFill>
        <p:spPr>
          <a:xfrm>
            <a:off x="2088891" y="5472765"/>
            <a:ext cx="1136523" cy="723900"/>
          </a:xfrm>
          <a:prstGeom prst="rect">
            <a:avLst/>
          </a:prstGeom>
        </p:spPr>
      </p:pic>
      <p:pic>
        <p:nvPicPr>
          <p:cNvPr id="21" name="Picture 20"/>
          <p:cNvPicPr>
            <a:picLocks noChangeAspect="1"/>
          </p:cNvPicPr>
          <p:nvPr/>
        </p:nvPicPr>
        <p:blipFill>
          <a:blip r:embed="rId8"/>
          <a:stretch>
            <a:fillRect/>
          </a:stretch>
        </p:blipFill>
        <p:spPr>
          <a:xfrm>
            <a:off x="3398354" y="5612649"/>
            <a:ext cx="2060338" cy="401879"/>
          </a:xfrm>
          <a:prstGeom prst="rect">
            <a:avLst/>
          </a:prstGeom>
        </p:spPr>
      </p:pic>
      <p:pic>
        <p:nvPicPr>
          <p:cNvPr id="22" name="Picture 21"/>
          <p:cNvPicPr>
            <a:picLocks noChangeAspect="1"/>
          </p:cNvPicPr>
          <p:nvPr/>
        </p:nvPicPr>
        <p:blipFill>
          <a:blip r:embed="rId9"/>
          <a:stretch>
            <a:fillRect/>
          </a:stretch>
        </p:blipFill>
        <p:spPr>
          <a:xfrm>
            <a:off x="5631632" y="5472765"/>
            <a:ext cx="846159" cy="785022"/>
          </a:xfrm>
          <a:prstGeom prst="rect">
            <a:avLst/>
          </a:prstGeom>
        </p:spPr>
      </p:pic>
      <p:sp>
        <p:nvSpPr>
          <p:cNvPr id="23" name="Rounded Rectangle 22"/>
          <p:cNvSpPr/>
          <p:nvPr/>
        </p:nvSpPr>
        <p:spPr>
          <a:xfrm>
            <a:off x="791047" y="1936029"/>
            <a:ext cx="4977986" cy="23612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24" name="Rectangle 23"/>
          <p:cNvSpPr/>
          <p:nvPr/>
        </p:nvSpPr>
        <p:spPr>
          <a:xfrm>
            <a:off x="318654" y="6279614"/>
            <a:ext cx="6318464" cy="600164"/>
          </a:xfrm>
          <a:prstGeom prst="rect">
            <a:avLst/>
          </a:prstGeom>
        </p:spPr>
        <p:txBody>
          <a:bodyPr wrap="square">
            <a:spAutoFit/>
          </a:bodyPr>
          <a:lstStyle/>
          <a:p>
            <a:r>
              <a:rPr lang="en-US" altLang="zh-HK" sz="1100" dirty="0"/>
              <a:t>So Range("A2:C6") would be this region. Range("B2") means Range("B2") of that range. So, you can imagine the region I have selected here is its own new spreadsheet, in Range("B2") then of A2 to C6 would be that cell. So, I can run this and it outputs negative two.</a:t>
            </a:r>
            <a:endParaRPr lang="zh-HK" altLang="en-US" sz="1100" dirty="0"/>
          </a:p>
        </p:txBody>
      </p:sp>
      <p:sp>
        <p:nvSpPr>
          <p:cNvPr id="25" name="Rounded Rectangle 24"/>
          <p:cNvSpPr/>
          <p:nvPr/>
        </p:nvSpPr>
        <p:spPr>
          <a:xfrm>
            <a:off x="246349" y="5378971"/>
            <a:ext cx="6390769" cy="15008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6" name="Picture 25"/>
          <p:cNvPicPr>
            <a:picLocks noChangeAspect="1"/>
          </p:cNvPicPr>
          <p:nvPr/>
        </p:nvPicPr>
        <p:blipFill>
          <a:blip r:embed="rId10"/>
          <a:stretch>
            <a:fillRect/>
          </a:stretch>
        </p:blipFill>
        <p:spPr>
          <a:xfrm>
            <a:off x="346362" y="7272548"/>
            <a:ext cx="1600201" cy="420255"/>
          </a:xfrm>
          <a:prstGeom prst="rect">
            <a:avLst/>
          </a:prstGeom>
        </p:spPr>
      </p:pic>
      <p:pic>
        <p:nvPicPr>
          <p:cNvPr id="27" name="Picture 26"/>
          <p:cNvPicPr>
            <a:picLocks noChangeAspect="1"/>
          </p:cNvPicPr>
          <p:nvPr/>
        </p:nvPicPr>
        <p:blipFill>
          <a:blip r:embed="rId11"/>
          <a:stretch>
            <a:fillRect/>
          </a:stretch>
        </p:blipFill>
        <p:spPr>
          <a:xfrm>
            <a:off x="2044410" y="7192170"/>
            <a:ext cx="912926" cy="621796"/>
          </a:xfrm>
          <a:prstGeom prst="rect">
            <a:avLst/>
          </a:prstGeom>
        </p:spPr>
      </p:pic>
      <p:pic>
        <p:nvPicPr>
          <p:cNvPr id="28" name="Picture 27"/>
          <p:cNvPicPr>
            <a:picLocks noChangeAspect="1"/>
          </p:cNvPicPr>
          <p:nvPr/>
        </p:nvPicPr>
        <p:blipFill>
          <a:blip r:embed="rId12"/>
          <a:stretch>
            <a:fillRect/>
          </a:stretch>
        </p:blipFill>
        <p:spPr>
          <a:xfrm>
            <a:off x="3253122" y="7161213"/>
            <a:ext cx="776662" cy="683709"/>
          </a:xfrm>
          <a:prstGeom prst="rect">
            <a:avLst/>
          </a:prstGeom>
        </p:spPr>
      </p:pic>
      <p:sp>
        <p:nvSpPr>
          <p:cNvPr id="29" name="Rounded Rectangle 28"/>
          <p:cNvSpPr/>
          <p:nvPr/>
        </p:nvSpPr>
        <p:spPr>
          <a:xfrm>
            <a:off x="274057" y="7003003"/>
            <a:ext cx="3979287" cy="9217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30" name="Picture 29"/>
          <p:cNvPicPr>
            <a:picLocks noChangeAspect="1"/>
          </p:cNvPicPr>
          <p:nvPr/>
        </p:nvPicPr>
        <p:blipFill>
          <a:blip r:embed="rId13"/>
          <a:stretch>
            <a:fillRect/>
          </a:stretch>
        </p:blipFill>
        <p:spPr>
          <a:xfrm>
            <a:off x="419897" y="8355790"/>
            <a:ext cx="2264948" cy="413721"/>
          </a:xfrm>
          <a:prstGeom prst="rect">
            <a:avLst/>
          </a:prstGeom>
        </p:spPr>
      </p:pic>
      <p:pic>
        <p:nvPicPr>
          <p:cNvPr id="31" name="Picture 30"/>
          <p:cNvPicPr>
            <a:picLocks noChangeAspect="1"/>
          </p:cNvPicPr>
          <p:nvPr/>
        </p:nvPicPr>
        <p:blipFill>
          <a:blip r:embed="rId14"/>
          <a:stretch>
            <a:fillRect/>
          </a:stretch>
        </p:blipFill>
        <p:spPr>
          <a:xfrm>
            <a:off x="2913445" y="8174183"/>
            <a:ext cx="1401875" cy="754388"/>
          </a:xfrm>
          <a:prstGeom prst="rect">
            <a:avLst/>
          </a:prstGeom>
        </p:spPr>
      </p:pic>
      <p:sp>
        <p:nvSpPr>
          <p:cNvPr id="32" name="Rounded Rectangle 31"/>
          <p:cNvSpPr/>
          <p:nvPr/>
        </p:nvSpPr>
        <p:spPr>
          <a:xfrm>
            <a:off x="336033" y="8072404"/>
            <a:ext cx="4042004" cy="9330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Rounded Rectangle 32"/>
          <p:cNvSpPr/>
          <p:nvPr/>
        </p:nvSpPr>
        <p:spPr>
          <a:xfrm>
            <a:off x="263664" y="4387399"/>
            <a:ext cx="4332577" cy="8435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Tree>
    <p:extLst>
      <p:ext uri="{BB962C8B-B14F-4D97-AF65-F5344CB8AC3E}">
        <p14:creationId xmlns:p14="http://schemas.microsoft.com/office/powerpoint/2010/main" val="1514349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2217" y="85216"/>
            <a:ext cx="2720513" cy="669217"/>
          </a:xfrm>
          <a:prstGeom prst="rect">
            <a:avLst/>
          </a:prstGeom>
        </p:spPr>
      </p:pic>
      <p:pic>
        <p:nvPicPr>
          <p:cNvPr id="3" name="Picture 2"/>
          <p:cNvPicPr>
            <a:picLocks noChangeAspect="1"/>
          </p:cNvPicPr>
          <p:nvPr/>
        </p:nvPicPr>
        <p:blipFill>
          <a:blip r:embed="rId3"/>
          <a:stretch>
            <a:fillRect/>
          </a:stretch>
        </p:blipFill>
        <p:spPr>
          <a:xfrm>
            <a:off x="581181" y="930967"/>
            <a:ext cx="2492046" cy="690800"/>
          </a:xfrm>
          <a:prstGeom prst="rect">
            <a:avLst/>
          </a:prstGeom>
        </p:spPr>
      </p:pic>
      <p:pic>
        <p:nvPicPr>
          <p:cNvPr id="4" name="Picture 3"/>
          <p:cNvPicPr>
            <a:picLocks noChangeAspect="1"/>
          </p:cNvPicPr>
          <p:nvPr/>
        </p:nvPicPr>
        <p:blipFill>
          <a:blip r:embed="rId4"/>
          <a:stretch>
            <a:fillRect/>
          </a:stretch>
        </p:blipFill>
        <p:spPr>
          <a:xfrm>
            <a:off x="3166035" y="861955"/>
            <a:ext cx="1278543" cy="842154"/>
          </a:xfrm>
          <a:prstGeom prst="rect">
            <a:avLst/>
          </a:prstGeom>
        </p:spPr>
      </p:pic>
      <p:pic>
        <p:nvPicPr>
          <p:cNvPr id="5" name="Picture 4"/>
          <p:cNvPicPr>
            <a:picLocks noChangeAspect="1"/>
          </p:cNvPicPr>
          <p:nvPr/>
        </p:nvPicPr>
        <p:blipFill>
          <a:blip r:embed="rId5"/>
          <a:stretch>
            <a:fillRect/>
          </a:stretch>
        </p:blipFill>
        <p:spPr>
          <a:xfrm>
            <a:off x="4658329" y="851415"/>
            <a:ext cx="1519621" cy="787952"/>
          </a:xfrm>
          <a:prstGeom prst="rect">
            <a:avLst/>
          </a:prstGeom>
        </p:spPr>
      </p:pic>
      <p:sp>
        <p:nvSpPr>
          <p:cNvPr id="6" name="Rounded Rectangle 5"/>
          <p:cNvSpPr/>
          <p:nvPr/>
        </p:nvSpPr>
        <p:spPr>
          <a:xfrm>
            <a:off x="440152" y="85216"/>
            <a:ext cx="5891635" cy="1680324"/>
          </a:xfrm>
          <a:prstGeom prst="roundRect">
            <a:avLst>
              <a:gd name="adj" fmla="val 75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 name="Picture 6"/>
          <p:cNvPicPr>
            <a:picLocks noChangeAspect="1"/>
          </p:cNvPicPr>
          <p:nvPr/>
        </p:nvPicPr>
        <p:blipFill>
          <a:blip r:embed="rId6"/>
          <a:stretch>
            <a:fillRect/>
          </a:stretch>
        </p:blipFill>
        <p:spPr>
          <a:xfrm>
            <a:off x="4134279" y="2000540"/>
            <a:ext cx="2617960" cy="589730"/>
          </a:xfrm>
          <a:prstGeom prst="rect">
            <a:avLst/>
          </a:prstGeom>
        </p:spPr>
      </p:pic>
      <p:pic>
        <p:nvPicPr>
          <p:cNvPr id="8" name="Picture 7"/>
          <p:cNvPicPr>
            <a:picLocks noChangeAspect="1"/>
          </p:cNvPicPr>
          <p:nvPr/>
        </p:nvPicPr>
        <p:blipFill>
          <a:blip r:embed="rId7"/>
          <a:stretch>
            <a:fillRect/>
          </a:stretch>
        </p:blipFill>
        <p:spPr>
          <a:xfrm>
            <a:off x="647189" y="2135794"/>
            <a:ext cx="2970385" cy="319222"/>
          </a:xfrm>
          <a:prstGeom prst="rect">
            <a:avLst/>
          </a:prstGeom>
        </p:spPr>
      </p:pic>
      <p:sp>
        <p:nvSpPr>
          <p:cNvPr id="9" name="Rounded Rectangle 8"/>
          <p:cNvSpPr/>
          <p:nvPr/>
        </p:nvSpPr>
        <p:spPr>
          <a:xfrm>
            <a:off x="493352" y="1928395"/>
            <a:ext cx="5891635" cy="1039092"/>
          </a:xfrm>
          <a:prstGeom prst="roundRect">
            <a:avLst>
              <a:gd name="adj" fmla="val 75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0" name="Rectangle 9"/>
          <p:cNvSpPr/>
          <p:nvPr/>
        </p:nvSpPr>
        <p:spPr>
          <a:xfrm>
            <a:off x="581181" y="2571130"/>
            <a:ext cx="5514437" cy="415498"/>
          </a:xfrm>
          <a:prstGeom prst="rect">
            <a:avLst/>
          </a:prstGeom>
        </p:spPr>
        <p:txBody>
          <a:bodyPr wrap="square">
            <a:spAutoFit/>
          </a:bodyPr>
          <a:lstStyle/>
          <a:p>
            <a:r>
              <a:rPr lang="en-US" altLang="zh-HK" sz="1000" dirty="0">
                <a:solidFill>
                  <a:srgbClr val="FF0000"/>
                </a:solidFill>
                <a:latin typeface="OpenSans"/>
              </a:rPr>
              <a:t>You can't just write </a:t>
            </a:r>
            <a:r>
              <a:rPr lang="en-US" altLang="zh-HK" sz="1000" dirty="0" err="1">
                <a:solidFill>
                  <a:srgbClr val="FF0000"/>
                </a:solidFill>
                <a:latin typeface="OpenSans"/>
              </a:rPr>
              <a:t>Selection.Count</a:t>
            </a:r>
            <a:r>
              <a:rPr lang="en-US" altLang="zh-HK" sz="1000" dirty="0">
                <a:solidFill>
                  <a:srgbClr val="FF0000"/>
                </a:solidFill>
                <a:latin typeface="OpenSans"/>
              </a:rPr>
              <a:t> on it's own </a:t>
            </a:r>
            <a:r>
              <a:rPr lang="en-US" altLang="zh-HK" sz="1000" dirty="0" smtClean="0">
                <a:solidFill>
                  <a:srgbClr val="FF0000"/>
                </a:solidFill>
                <a:latin typeface="OpenSans"/>
              </a:rPr>
              <a:t>or</a:t>
            </a:r>
            <a:r>
              <a:rPr lang="en-US" altLang="zh-HK" sz="1000" dirty="0">
                <a:solidFill>
                  <a:srgbClr val="FF0000"/>
                </a:solidFill>
                <a:latin typeface="OpenSans"/>
              </a:rPr>
              <a:t> it'll give you an error because this is returning a value.</a:t>
            </a:r>
            <a:endParaRPr lang="en-US" altLang="zh-HK" sz="1000" b="0" i="0" u="none" strike="noStrike" dirty="0">
              <a:solidFill>
                <a:srgbClr val="FF0000"/>
              </a:solidFill>
              <a:effectLst/>
              <a:latin typeface="OpenSans"/>
            </a:endParaRPr>
          </a:p>
        </p:txBody>
      </p:sp>
      <p:pic>
        <p:nvPicPr>
          <p:cNvPr id="11" name="Picture 10"/>
          <p:cNvPicPr>
            <a:picLocks noChangeAspect="1"/>
          </p:cNvPicPr>
          <p:nvPr/>
        </p:nvPicPr>
        <p:blipFill>
          <a:blip r:embed="rId8"/>
          <a:stretch>
            <a:fillRect/>
          </a:stretch>
        </p:blipFill>
        <p:spPr>
          <a:xfrm>
            <a:off x="215868" y="3396310"/>
            <a:ext cx="2670324" cy="758545"/>
          </a:xfrm>
          <a:prstGeom prst="rect">
            <a:avLst/>
          </a:prstGeom>
        </p:spPr>
      </p:pic>
      <p:pic>
        <p:nvPicPr>
          <p:cNvPr id="12" name="Picture 11"/>
          <p:cNvPicPr>
            <a:picLocks noChangeAspect="1"/>
          </p:cNvPicPr>
          <p:nvPr/>
        </p:nvPicPr>
        <p:blipFill>
          <a:blip r:embed="rId9"/>
          <a:stretch>
            <a:fillRect/>
          </a:stretch>
        </p:blipFill>
        <p:spPr>
          <a:xfrm>
            <a:off x="5855363" y="3986600"/>
            <a:ext cx="752684" cy="886724"/>
          </a:xfrm>
          <a:prstGeom prst="rect">
            <a:avLst/>
          </a:prstGeom>
        </p:spPr>
      </p:pic>
      <p:pic>
        <p:nvPicPr>
          <p:cNvPr id="13" name="Picture 12"/>
          <p:cNvPicPr>
            <a:picLocks noChangeAspect="1"/>
          </p:cNvPicPr>
          <p:nvPr/>
        </p:nvPicPr>
        <p:blipFill>
          <a:blip r:embed="rId10"/>
          <a:stretch>
            <a:fillRect/>
          </a:stretch>
        </p:blipFill>
        <p:spPr>
          <a:xfrm>
            <a:off x="3016616" y="3130342"/>
            <a:ext cx="2235326" cy="909997"/>
          </a:xfrm>
          <a:prstGeom prst="rect">
            <a:avLst/>
          </a:prstGeom>
        </p:spPr>
      </p:pic>
      <p:pic>
        <p:nvPicPr>
          <p:cNvPr id="14" name="Picture 13"/>
          <p:cNvPicPr>
            <a:picLocks noChangeAspect="1"/>
          </p:cNvPicPr>
          <p:nvPr/>
        </p:nvPicPr>
        <p:blipFill>
          <a:blip r:embed="rId11"/>
          <a:stretch>
            <a:fillRect/>
          </a:stretch>
        </p:blipFill>
        <p:spPr>
          <a:xfrm>
            <a:off x="3016617" y="4024921"/>
            <a:ext cx="2235326" cy="914663"/>
          </a:xfrm>
          <a:prstGeom prst="rect">
            <a:avLst/>
          </a:prstGeom>
        </p:spPr>
      </p:pic>
      <p:pic>
        <p:nvPicPr>
          <p:cNvPr id="15" name="Picture 14"/>
          <p:cNvPicPr>
            <a:picLocks noChangeAspect="1"/>
          </p:cNvPicPr>
          <p:nvPr/>
        </p:nvPicPr>
        <p:blipFill>
          <a:blip r:embed="rId12"/>
          <a:stretch>
            <a:fillRect/>
          </a:stretch>
        </p:blipFill>
        <p:spPr>
          <a:xfrm>
            <a:off x="5640315" y="3200726"/>
            <a:ext cx="910605" cy="712984"/>
          </a:xfrm>
          <a:prstGeom prst="rect">
            <a:avLst/>
          </a:prstGeom>
        </p:spPr>
      </p:pic>
      <p:sp>
        <p:nvSpPr>
          <p:cNvPr id="16" name="Rounded Rectangle 15"/>
          <p:cNvSpPr/>
          <p:nvPr/>
        </p:nvSpPr>
        <p:spPr>
          <a:xfrm>
            <a:off x="70798" y="3054532"/>
            <a:ext cx="6681441" cy="1885051"/>
          </a:xfrm>
          <a:prstGeom prst="roundRect">
            <a:avLst>
              <a:gd name="adj" fmla="val 75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Tree>
    <p:extLst>
      <p:ext uri="{BB962C8B-B14F-4D97-AF65-F5344CB8AC3E}">
        <p14:creationId xmlns:p14="http://schemas.microsoft.com/office/powerpoint/2010/main" val="3583909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607" y="383371"/>
            <a:ext cx="3845673" cy="2948581"/>
          </a:xfrm>
          <a:prstGeom prst="rect">
            <a:avLst/>
          </a:prstGeom>
        </p:spPr>
      </p:pic>
      <p:pic>
        <p:nvPicPr>
          <p:cNvPr id="4" name="Picture 3"/>
          <p:cNvPicPr>
            <a:picLocks noChangeAspect="1"/>
          </p:cNvPicPr>
          <p:nvPr/>
        </p:nvPicPr>
        <p:blipFill>
          <a:blip r:embed="rId3"/>
          <a:stretch>
            <a:fillRect/>
          </a:stretch>
        </p:blipFill>
        <p:spPr>
          <a:xfrm>
            <a:off x="4752538" y="3898600"/>
            <a:ext cx="1555527" cy="2062252"/>
          </a:xfrm>
          <a:prstGeom prst="rect">
            <a:avLst/>
          </a:prstGeom>
        </p:spPr>
      </p:pic>
      <p:sp>
        <p:nvSpPr>
          <p:cNvPr id="6" name="Rectangle 5"/>
          <p:cNvSpPr/>
          <p:nvPr/>
        </p:nvSpPr>
        <p:spPr>
          <a:xfrm>
            <a:off x="473366" y="5837911"/>
            <a:ext cx="4858829" cy="1107996"/>
          </a:xfrm>
          <a:prstGeom prst="rect">
            <a:avLst/>
          </a:prstGeom>
        </p:spPr>
        <p:txBody>
          <a:bodyPr wrap="square">
            <a:spAutoFit/>
          </a:bodyPr>
          <a:lstStyle/>
          <a:p>
            <a:r>
              <a:rPr lang="en-US" altLang="zh-HK" sz="1100" dirty="0">
                <a:solidFill>
                  <a:srgbClr val="FF0000"/>
                </a:solidFill>
              </a:rPr>
              <a:t>Sub SquareRoot()</a:t>
            </a:r>
          </a:p>
          <a:p>
            <a:r>
              <a:rPr lang="en-US" altLang="zh-HK" sz="1100" dirty="0">
                <a:solidFill>
                  <a:srgbClr val="FF0000"/>
                </a:solidFill>
              </a:rPr>
              <a:t>Dim x As Double, y As Double</a:t>
            </a:r>
          </a:p>
          <a:p>
            <a:r>
              <a:rPr lang="en-US" altLang="zh-HK" sz="1100" dirty="0">
                <a:solidFill>
                  <a:srgbClr val="FF0000"/>
                </a:solidFill>
              </a:rPr>
              <a:t>x = </a:t>
            </a:r>
            <a:r>
              <a:rPr lang="en-US" altLang="zh-HK" sz="1100" dirty="0" smtClean="0">
                <a:solidFill>
                  <a:srgbClr val="FF0000"/>
                </a:solidFill>
              </a:rPr>
              <a:t>InputBox ("</a:t>
            </a:r>
            <a:r>
              <a:rPr lang="en-US" altLang="zh-HK" sz="1100" dirty="0">
                <a:solidFill>
                  <a:srgbClr val="FF0000"/>
                </a:solidFill>
              </a:rPr>
              <a:t>Enter value of x:")</a:t>
            </a:r>
          </a:p>
          <a:p>
            <a:r>
              <a:rPr lang="en-US" altLang="zh-HK" sz="1100" dirty="0">
                <a:solidFill>
                  <a:srgbClr val="FF0000"/>
                </a:solidFill>
              </a:rPr>
              <a:t>y = Sqr(x)</a:t>
            </a:r>
          </a:p>
          <a:p>
            <a:r>
              <a:rPr lang="en-US" altLang="zh-HK" sz="1100" dirty="0">
                <a:solidFill>
                  <a:srgbClr val="FF0000"/>
                </a:solidFill>
              </a:rPr>
              <a:t>MsgBox ("The square root of your number is " &amp; </a:t>
            </a:r>
            <a:r>
              <a:rPr lang="en-US" altLang="zh-HK" sz="1100" dirty="0" smtClean="0">
                <a:solidFill>
                  <a:srgbClr val="FF0000"/>
                </a:solidFill>
              </a:rPr>
              <a:t>FormatNumber(y, 2) </a:t>
            </a:r>
            <a:r>
              <a:rPr lang="en-US" altLang="zh-HK" sz="1100" dirty="0">
                <a:solidFill>
                  <a:srgbClr val="FF0000"/>
                </a:solidFill>
              </a:rPr>
              <a:t>&amp; ".")</a:t>
            </a:r>
          </a:p>
          <a:p>
            <a:r>
              <a:rPr lang="en-US" altLang="zh-HK" sz="1100" dirty="0">
                <a:solidFill>
                  <a:srgbClr val="FF0000"/>
                </a:solidFill>
              </a:rPr>
              <a:t>End Sub</a:t>
            </a:r>
            <a:endParaRPr lang="zh-HK" altLang="en-US" sz="1100" dirty="0">
              <a:solidFill>
                <a:srgbClr val="FF0000"/>
              </a:solidFill>
            </a:endParaRPr>
          </a:p>
        </p:txBody>
      </p:sp>
      <p:pic>
        <p:nvPicPr>
          <p:cNvPr id="7" name="Picture 6"/>
          <p:cNvPicPr>
            <a:picLocks noChangeAspect="1"/>
          </p:cNvPicPr>
          <p:nvPr/>
        </p:nvPicPr>
        <p:blipFill>
          <a:blip r:embed="rId4"/>
          <a:stretch>
            <a:fillRect/>
          </a:stretch>
        </p:blipFill>
        <p:spPr>
          <a:xfrm>
            <a:off x="473366" y="7161644"/>
            <a:ext cx="2819400" cy="981075"/>
          </a:xfrm>
          <a:prstGeom prst="rect">
            <a:avLst/>
          </a:prstGeom>
        </p:spPr>
      </p:pic>
      <p:pic>
        <p:nvPicPr>
          <p:cNvPr id="8" name="Picture 7"/>
          <p:cNvPicPr>
            <a:picLocks noChangeAspect="1"/>
          </p:cNvPicPr>
          <p:nvPr/>
        </p:nvPicPr>
        <p:blipFill>
          <a:blip r:embed="rId5"/>
          <a:stretch>
            <a:fillRect/>
          </a:stretch>
        </p:blipFill>
        <p:spPr>
          <a:xfrm>
            <a:off x="361438" y="3815557"/>
            <a:ext cx="4434010" cy="1706422"/>
          </a:xfrm>
          <a:prstGeom prst="rect">
            <a:avLst/>
          </a:prstGeom>
        </p:spPr>
      </p:pic>
      <p:pic>
        <p:nvPicPr>
          <p:cNvPr id="9" name="Picture 8"/>
          <p:cNvPicPr>
            <a:picLocks noChangeAspect="1"/>
          </p:cNvPicPr>
          <p:nvPr/>
        </p:nvPicPr>
        <p:blipFill>
          <a:blip r:embed="rId6"/>
          <a:stretch>
            <a:fillRect/>
          </a:stretch>
        </p:blipFill>
        <p:spPr>
          <a:xfrm>
            <a:off x="273194" y="5827502"/>
            <a:ext cx="257175" cy="266700"/>
          </a:xfrm>
          <a:prstGeom prst="rect">
            <a:avLst/>
          </a:prstGeom>
        </p:spPr>
      </p:pic>
      <p:pic>
        <p:nvPicPr>
          <p:cNvPr id="10" name="Picture 9"/>
          <p:cNvPicPr>
            <a:picLocks noChangeAspect="1"/>
          </p:cNvPicPr>
          <p:nvPr/>
        </p:nvPicPr>
        <p:blipFill>
          <a:blip r:embed="rId7"/>
          <a:stretch>
            <a:fillRect/>
          </a:stretch>
        </p:blipFill>
        <p:spPr>
          <a:xfrm>
            <a:off x="273193" y="7009244"/>
            <a:ext cx="257175" cy="304800"/>
          </a:xfrm>
          <a:prstGeom prst="rect">
            <a:avLst/>
          </a:prstGeom>
        </p:spPr>
      </p:pic>
      <p:pic>
        <p:nvPicPr>
          <p:cNvPr id="11" name="Picture 10"/>
          <p:cNvPicPr>
            <a:picLocks noChangeAspect="1"/>
          </p:cNvPicPr>
          <p:nvPr/>
        </p:nvPicPr>
        <p:blipFill>
          <a:blip r:embed="rId8"/>
          <a:stretch>
            <a:fillRect/>
          </a:stretch>
        </p:blipFill>
        <p:spPr>
          <a:xfrm>
            <a:off x="4018588" y="7159912"/>
            <a:ext cx="2762780" cy="982807"/>
          </a:xfrm>
          <a:prstGeom prst="rect">
            <a:avLst/>
          </a:prstGeom>
        </p:spPr>
      </p:pic>
      <p:pic>
        <p:nvPicPr>
          <p:cNvPr id="12" name="Picture 11"/>
          <p:cNvPicPr>
            <a:picLocks noChangeAspect="1"/>
          </p:cNvPicPr>
          <p:nvPr/>
        </p:nvPicPr>
        <p:blipFill>
          <a:blip r:embed="rId9"/>
          <a:stretch>
            <a:fillRect/>
          </a:stretch>
        </p:blipFill>
        <p:spPr>
          <a:xfrm>
            <a:off x="3751888" y="7009244"/>
            <a:ext cx="266700" cy="323850"/>
          </a:xfrm>
          <a:prstGeom prst="rect">
            <a:avLst/>
          </a:prstGeom>
        </p:spPr>
      </p:pic>
      <p:cxnSp>
        <p:nvCxnSpPr>
          <p:cNvPr id="5" name="Straight Connector 4"/>
          <p:cNvCxnSpPr/>
          <p:nvPr/>
        </p:nvCxnSpPr>
        <p:spPr>
          <a:xfrm>
            <a:off x="2794958" y="4658264"/>
            <a:ext cx="9569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91935" y="5060832"/>
            <a:ext cx="782918" cy="28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36807" y="5484599"/>
            <a:ext cx="537713" cy="28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20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204" y="138546"/>
            <a:ext cx="3697430" cy="1665933"/>
          </a:xfrm>
          <a:prstGeom prst="rect">
            <a:avLst/>
          </a:prstGeom>
        </p:spPr>
      </p:pic>
      <p:sp>
        <p:nvSpPr>
          <p:cNvPr id="3" name="Rectangle 2"/>
          <p:cNvSpPr/>
          <p:nvPr/>
        </p:nvSpPr>
        <p:spPr>
          <a:xfrm>
            <a:off x="840288" y="1915769"/>
            <a:ext cx="4858829" cy="1107996"/>
          </a:xfrm>
          <a:prstGeom prst="rect">
            <a:avLst/>
          </a:prstGeom>
        </p:spPr>
        <p:txBody>
          <a:bodyPr wrap="square">
            <a:spAutoFit/>
          </a:bodyPr>
          <a:lstStyle/>
          <a:p>
            <a:r>
              <a:rPr lang="en-US" altLang="zh-HK" sz="1100" dirty="0">
                <a:solidFill>
                  <a:srgbClr val="FF0000"/>
                </a:solidFill>
              </a:rPr>
              <a:t>Sub SquareRoot()</a:t>
            </a:r>
          </a:p>
          <a:p>
            <a:r>
              <a:rPr lang="en-US" altLang="zh-HK" sz="1100" dirty="0">
                <a:solidFill>
                  <a:srgbClr val="FF0000"/>
                </a:solidFill>
              </a:rPr>
              <a:t>Dim x As Double, y As Double</a:t>
            </a:r>
          </a:p>
          <a:p>
            <a:r>
              <a:rPr lang="en-US" altLang="zh-HK" sz="1100" dirty="0">
                <a:solidFill>
                  <a:srgbClr val="FF0000"/>
                </a:solidFill>
              </a:rPr>
              <a:t>x = </a:t>
            </a:r>
            <a:r>
              <a:rPr lang="en-US" altLang="zh-HK" sz="1100" dirty="0" smtClean="0">
                <a:solidFill>
                  <a:srgbClr val="FF0000"/>
                </a:solidFill>
              </a:rPr>
              <a:t>Range(“A1”)</a:t>
            </a:r>
            <a:endParaRPr lang="en-US" altLang="zh-HK" sz="1100" dirty="0">
              <a:solidFill>
                <a:srgbClr val="FF0000"/>
              </a:solidFill>
            </a:endParaRPr>
          </a:p>
          <a:p>
            <a:r>
              <a:rPr lang="en-US" altLang="zh-HK" sz="1100" dirty="0">
                <a:solidFill>
                  <a:srgbClr val="FF0000"/>
                </a:solidFill>
              </a:rPr>
              <a:t>y = Sqr(x)</a:t>
            </a:r>
          </a:p>
          <a:p>
            <a:r>
              <a:rPr lang="en-US" altLang="zh-HK" sz="1100" dirty="0">
                <a:solidFill>
                  <a:srgbClr val="FF0000"/>
                </a:solidFill>
              </a:rPr>
              <a:t>MsgBox ("The square root of your number is " &amp; </a:t>
            </a:r>
            <a:r>
              <a:rPr lang="en-US" altLang="zh-HK" sz="1100" dirty="0" smtClean="0">
                <a:solidFill>
                  <a:srgbClr val="FF0000"/>
                </a:solidFill>
              </a:rPr>
              <a:t>FormatNumber(y, 2) </a:t>
            </a:r>
            <a:r>
              <a:rPr lang="en-US" altLang="zh-HK" sz="1100" dirty="0">
                <a:solidFill>
                  <a:srgbClr val="FF0000"/>
                </a:solidFill>
              </a:rPr>
              <a:t>&amp; ".")</a:t>
            </a:r>
          </a:p>
          <a:p>
            <a:r>
              <a:rPr lang="en-US" altLang="zh-HK" sz="1100" dirty="0">
                <a:solidFill>
                  <a:srgbClr val="FF0000"/>
                </a:solidFill>
              </a:rPr>
              <a:t>End Sub</a:t>
            </a:r>
            <a:endParaRPr lang="zh-HK" altLang="en-US" sz="1100" dirty="0">
              <a:solidFill>
                <a:srgbClr val="FF0000"/>
              </a:solidFill>
            </a:endParaRPr>
          </a:p>
        </p:txBody>
      </p:sp>
      <p:pic>
        <p:nvPicPr>
          <p:cNvPr id="4" name="Picture 3"/>
          <p:cNvPicPr>
            <a:picLocks noChangeAspect="1"/>
          </p:cNvPicPr>
          <p:nvPr/>
        </p:nvPicPr>
        <p:blipFill>
          <a:blip r:embed="rId3"/>
          <a:stretch>
            <a:fillRect/>
          </a:stretch>
        </p:blipFill>
        <p:spPr>
          <a:xfrm>
            <a:off x="632997" y="1915769"/>
            <a:ext cx="257175" cy="266700"/>
          </a:xfrm>
          <a:prstGeom prst="rect">
            <a:avLst/>
          </a:prstGeom>
        </p:spPr>
      </p:pic>
      <p:pic>
        <p:nvPicPr>
          <p:cNvPr id="5" name="Picture 4"/>
          <p:cNvPicPr>
            <a:picLocks noChangeAspect="1"/>
          </p:cNvPicPr>
          <p:nvPr/>
        </p:nvPicPr>
        <p:blipFill>
          <a:blip r:embed="rId4"/>
          <a:stretch>
            <a:fillRect/>
          </a:stretch>
        </p:blipFill>
        <p:spPr>
          <a:xfrm>
            <a:off x="632996" y="3097511"/>
            <a:ext cx="257175" cy="304800"/>
          </a:xfrm>
          <a:prstGeom prst="rect">
            <a:avLst/>
          </a:prstGeom>
        </p:spPr>
      </p:pic>
      <p:pic>
        <p:nvPicPr>
          <p:cNvPr id="6" name="Picture 5"/>
          <p:cNvPicPr>
            <a:picLocks noChangeAspect="1"/>
          </p:cNvPicPr>
          <p:nvPr/>
        </p:nvPicPr>
        <p:blipFill>
          <a:blip r:embed="rId5"/>
          <a:stretch>
            <a:fillRect/>
          </a:stretch>
        </p:blipFill>
        <p:spPr>
          <a:xfrm>
            <a:off x="4111691" y="3097511"/>
            <a:ext cx="266700" cy="323850"/>
          </a:xfrm>
          <a:prstGeom prst="rect">
            <a:avLst/>
          </a:prstGeom>
        </p:spPr>
      </p:pic>
      <p:pic>
        <p:nvPicPr>
          <p:cNvPr id="7" name="Picture 6"/>
          <p:cNvPicPr>
            <a:picLocks noChangeAspect="1"/>
          </p:cNvPicPr>
          <p:nvPr/>
        </p:nvPicPr>
        <p:blipFill>
          <a:blip r:embed="rId6"/>
          <a:stretch>
            <a:fillRect/>
          </a:stretch>
        </p:blipFill>
        <p:spPr>
          <a:xfrm>
            <a:off x="890172" y="3194493"/>
            <a:ext cx="2513208" cy="796536"/>
          </a:xfrm>
          <a:prstGeom prst="rect">
            <a:avLst/>
          </a:prstGeom>
        </p:spPr>
      </p:pic>
      <p:pic>
        <p:nvPicPr>
          <p:cNvPr id="8" name="Picture 7"/>
          <p:cNvPicPr>
            <a:picLocks noChangeAspect="1"/>
          </p:cNvPicPr>
          <p:nvPr/>
        </p:nvPicPr>
        <p:blipFill>
          <a:blip r:embed="rId7"/>
          <a:stretch>
            <a:fillRect/>
          </a:stretch>
        </p:blipFill>
        <p:spPr>
          <a:xfrm>
            <a:off x="4299083" y="3097511"/>
            <a:ext cx="2481342" cy="815092"/>
          </a:xfrm>
          <a:prstGeom prst="rect">
            <a:avLst/>
          </a:prstGeom>
        </p:spPr>
      </p:pic>
      <p:cxnSp>
        <p:nvCxnSpPr>
          <p:cNvPr id="9" name="Straight Connector 8"/>
          <p:cNvCxnSpPr/>
          <p:nvPr/>
        </p:nvCxnSpPr>
        <p:spPr>
          <a:xfrm>
            <a:off x="2114265" y="1117886"/>
            <a:ext cx="853225" cy="3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37120" y="1416082"/>
            <a:ext cx="640054" cy="74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007870" y="1742699"/>
            <a:ext cx="442033" cy="3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a:stretch>
            <a:fillRect/>
          </a:stretch>
        </p:blipFill>
        <p:spPr>
          <a:xfrm>
            <a:off x="288204" y="4332927"/>
            <a:ext cx="3035570" cy="724831"/>
          </a:xfrm>
          <a:prstGeom prst="rect">
            <a:avLst/>
          </a:prstGeom>
        </p:spPr>
      </p:pic>
      <p:sp>
        <p:nvSpPr>
          <p:cNvPr id="20" name="Rectangle 19"/>
          <p:cNvSpPr/>
          <p:nvPr/>
        </p:nvSpPr>
        <p:spPr>
          <a:xfrm>
            <a:off x="3914236" y="4361623"/>
            <a:ext cx="3429000" cy="1061829"/>
          </a:xfrm>
          <a:prstGeom prst="rect">
            <a:avLst/>
          </a:prstGeom>
        </p:spPr>
        <p:txBody>
          <a:bodyPr>
            <a:spAutoFit/>
          </a:bodyPr>
          <a:lstStyle/>
          <a:p>
            <a:r>
              <a:rPr lang="zh-HK" altLang="en-US" sz="1050" dirty="0"/>
              <a:t>Sub Example3()</a:t>
            </a:r>
          </a:p>
          <a:p>
            <a:r>
              <a:rPr lang="zh-HK" altLang="en-US" sz="1050" dirty="0"/>
              <a:t>Dim x As Double, y As Double</a:t>
            </a:r>
          </a:p>
          <a:p>
            <a:r>
              <a:rPr lang="zh-HK" altLang="en-US" sz="1050" dirty="0"/>
              <a:t>x = Selection.Range("B2")</a:t>
            </a:r>
          </a:p>
          <a:p>
            <a:r>
              <a:rPr lang="zh-HK" altLang="en-US" sz="1050" dirty="0"/>
              <a:t>y = x ^ 2</a:t>
            </a:r>
          </a:p>
          <a:p>
            <a:r>
              <a:rPr lang="zh-HK" altLang="en-US" sz="1050" dirty="0"/>
              <a:t>Range("A1") = y</a:t>
            </a:r>
          </a:p>
          <a:p>
            <a:r>
              <a:rPr lang="zh-HK" altLang="en-US" sz="1050" dirty="0"/>
              <a:t>End Sub</a:t>
            </a:r>
          </a:p>
        </p:txBody>
      </p:sp>
      <p:pic>
        <p:nvPicPr>
          <p:cNvPr id="21" name="Picture 20"/>
          <p:cNvPicPr>
            <a:picLocks noChangeAspect="1"/>
          </p:cNvPicPr>
          <p:nvPr/>
        </p:nvPicPr>
        <p:blipFill>
          <a:blip r:embed="rId9"/>
          <a:stretch>
            <a:fillRect/>
          </a:stretch>
        </p:blipFill>
        <p:spPr>
          <a:xfrm>
            <a:off x="288204" y="5665280"/>
            <a:ext cx="3559600" cy="651464"/>
          </a:xfrm>
          <a:prstGeom prst="rect">
            <a:avLst/>
          </a:prstGeom>
        </p:spPr>
      </p:pic>
      <p:sp>
        <p:nvSpPr>
          <p:cNvPr id="22" name="Rectangle 21"/>
          <p:cNvSpPr/>
          <p:nvPr/>
        </p:nvSpPr>
        <p:spPr>
          <a:xfrm>
            <a:off x="3914236" y="5665280"/>
            <a:ext cx="3429000" cy="1107996"/>
          </a:xfrm>
          <a:prstGeom prst="rect">
            <a:avLst/>
          </a:prstGeom>
        </p:spPr>
        <p:txBody>
          <a:bodyPr>
            <a:spAutoFit/>
          </a:bodyPr>
          <a:lstStyle/>
          <a:p>
            <a:r>
              <a:rPr lang="zh-HK" altLang="en-US" sz="1100" dirty="0"/>
              <a:t>Sub Example3()</a:t>
            </a:r>
          </a:p>
          <a:p>
            <a:r>
              <a:rPr lang="zh-HK" altLang="en-US" sz="1100" dirty="0"/>
              <a:t>Dim nr As Double, nc As Double</a:t>
            </a:r>
          </a:p>
          <a:p>
            <a:r>
              <a:rPr lang="zh-HK" altLang="en-US" sz="1100" dirty="0"/>
              <a:t>nr = Selection.Rows.Count</a:t>
            </a:r>
          </a:p>
          <a:p>
            <a:r>
              <a:rPr lang="zh-HK" altLang="en-US" sz="1100" dirty="0"/>
              <a:t>nc = Selection.Columns.Count</a:t>
            </a:r>
          </a:p>
          <a:p>
            <a:r>
              <a:rPr lang="zh-HK" altLang="en-US" sz="1100" dirty="0"/>
              <a:t>MsgBox "nr is " &amp; nr &amp; " and nc s " &amp; nc &amp; "."</a:t>
            </a:r>
          </a:p>
          <a:p>
            <a:r>
              <a:rPr lang="zh-HK" altLang="en-US" sz="1100" dirty="0"/>
              <a:t>End Sub</a:t>
            </a:r>
          </a:p>
        </p:txBody>
      </p:sp>
      <p:sp>
        <p:nvSpPr>
          <p:cNvPr id="23" name="Rounded Rectangle 22"/>
          <p:cNvSpPr/>
          <p:nvPr/>
        </p:nvSpPr>
        <p:spPr>
          <a:xfrm>
            <a:off x="181155" y="5549917"/>
            <a:ext cx="6455963" cy="1329859"/>
          </a:xfrm>
          <a:prstGeom prst="roundRect">
            <a:avLst>
              <a:gd name="adj" fmla="val 127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24" name="Rounded Rectangle 23"/>
          <p:cNvSpPr/>
          <p:nvPr/>
        </p:nvSpPr>
        <p:spPr>
          <a:xfrm>
            <a:off x="181155" y="4293075"/>
            <a:ext cx="6283931" cy="11796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5" name="Picture 24"/>
          <p:cNvPicPr>
            <a:picLocks noChangeAspect="1"/>
          </p:cNvPicPr>
          <p:nvPr/>
        </p:nvPicPr>
        <p:blipFill>
          <a:blip r:embed="rId10"/>
          <a:stretch>
            <a:fillRect/>
          </a:stretch>
        </p:blipFill>
        <p:spPr>
          <a:xfrm>
            <a:off x="436909" y="7046530"/>
            <a:ext cx="2976117" cy="907028"/>
          </a:xfrm>
          <a:prstGeom prst="rect">
            <a:avLst/>
          </a:prstGeom>
        </p:spPr>
      </p:pic>
      <p:sp>
        <p:nvSpPr>
          <p:cNvPr id="26" name="Rectangle 25"/>
          <p:cNvSpPr/>
          <p:nvPr/>
        </p:nvSpPr>
        <p:spPr>
          <a:xfrm>
            <a:off x="514386" y="7953561"/>
            <a:ext cx="3429000" cy="1107996"/>
          </a:xfrm>
          <a:prstGeom prst="rect">
            <a:avLst/>
          </a:prstGeom>
        </p:spPr>
        <p:txBody>
          <a:bodyPr>
            <a:spAutoFit/>
          </a:bodyPr>
          <a:lstStyle/>
          <a:p>
            <a:r>
              <a:rPr lang="zh-HK" altLang="en-US" sz="1100" dirty="0"/>
              <a:t>Sub Example5()</a:t>
            </a:r>
          </a:p>
          <a:p>
            <a:r>
              <a:rPr lang="zh-HK" altLang="en-US" sz="1100" dirty="0"/>
              <a:t>Dim x As Double, y As Double</a:t>
            </a:r>
          </a:p>
          <a:p>
            <a:r>
              <a:rPr lang="zh-HK" altLang="en-US" sz="1100" dirty="0"/>
              <a:t>x = InputBox("Value of x")</a:t>
            </a:r>
          </a:p>
          <a:p>
            <a:r>
              <a:rPr lang="zh-HK" altLang="en-US" sz="1100" dirty="0"/>
              <a:t>y = ActiveCell + x</a:t>
            </a:r>
          </a:p>
          <a:p>
            <a:r>
              <a:rPr lang="zh-HK" altLang="en-US" sz="1100" dirty="0"/>
              <a:t>ActiveCell.Offset(2, 2) = y</a:t>
            </a:r>
          </a:p>
          <a:p>
            <a:r>
              <a:rPr lang="zh-HK" altLang="en-US" sz="1100" dirty="0"/>
              <a:t>End Sub</a:t>
            </a:r>
          </a:p>
        </p:txBody>
      </p:sp>
      <p:sp>
        <p:nvSpPr>
          <p:cNvPr id="27" name="Rounded Rectangle 26"/>
          <p:cNvSpPr/>
          <p:nvPr/>
        </p:nvSpPr>
        <p:spPr>
          <a:xfrm>
            <a:off x="175398" y="7000836"/>
            <a:ext cx="6455963" cy="2060721"/>
          </a:xfrm>
          <a:prstGeom prst="roundRect">
            <a:avLst>
              <a:gd name="adj" fmla="val 70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28" name="Rectangle 27"/>
          <p:cNvSpPr/>
          <p:nvPr/>
        </p:nvSpPr>
        <p:spPr>
          <a:xfrm>
            <a:off x="3582520" y="7953558"/>
            <a:ext cx="3429000" cy="900246"/>
          </a:xfrm>
          <a:prstGeom prst="rect">
            <a:avLst/>
          </a:prstGeom>
        </p:spPr>
        <p:txBody>
          <a:bodyPr>
            <a:spAutoFit/>
          </a:bodyPr>
          <a:lstStyle/>
          <a:p>
            <a:r>
              <a:rPr lang="zh-HK" altLang="en-US" sz="1050" dirty="0"/>
              <a:t>Sub Example5()</a:t>
            </a:r>
          </a:p>
          <a:p>
            <a:r>
              <a:rPr lang="zh-HK" altLang="en-US" sz="1050" dirty="0"/>
              <a:t>Dim x As Double</a:t>
            </a:r>
          </a:p>
          <a:p>
            <a:r>
              <a:rPr lang="zh-HK" altLang="en-US" sz="1050" dirty="0"/>
              <a:t>x = InputBox("Value of x")</a:t>
            </a:r>
          </a:p>
          <a:p>
            <a:r>
              <a:rPr lang="zh-HK" altLang="en-US" sz="1050" dirty="0"/>
              <a:t>ActiveCell.Offset(2, 2) = ActiveCell + x</a:t>
            </a:r>
          </a:p>
          <a:p>
            <a:r>
              <a:rPr lang="zh-HK" altLang="en-US" sz="1050" dirty="0"/>
              <a:t>End Sub</a:t>
            </a:r>
          </a:p>
        </p:txBody>
      </p:sp>
    </p:spTree>
    <p:extLst>
      <p:ext uri="{BB962C8B-B14F-4D97-AF65-F5344CB8AC3E}">
        <p14:creationId xmlns:p14="http://schemas.microsoft.com/office/powerpoint/2010/main" val="1930815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298" y="405817"/>
            <a:ext cx="2993366" cy="1077218"/>
          </a:xfrm>
          <a:prstGeom prst="rect">
            <a:avLst/>
          </a:prstGeom>
        </p:spPr>
        <p:txBody>
          <a:bodyPr wrap="square">
            <a:spAutoFit/>
          </a:bodyPr>
          <a:lstStyle/>
          <a:p>
            <a:r>
              <a:rPr lang="en-US" altLang="zh-HK" sz="1100" b="1" dirty="0" smtClean="0">
                <a:solidFill>
                  <a:srgbClr val="373A3C"/>
                </a:solidFill>
                <a:latin typeface="OpenSans"/>
              </a:rPr>
              <a:t>Example 6</a:t>
            </a:r>
            <a:endParaRPr lang="en-US" altLang="zh-HK" sz="1050" b="1" dirty="0" smtClean="0">
              <a:solidFill>
                <a:srgbClr val="373A3C"/>
              </a:solidFill>
              <a:latin typeface="OpenSans"/>
            </a:endParaRPr>
          </a:p>
          <a:p>
            <a:r>
              <a:rPr lang="en-US" altLang="zh-HK" sz="1050" dirty="0" smtClean="0">
                <a:solidFill>
                  <a:srgbClr val="373A3C"/>
                </a:solidFill>
                <a:latin typeface="OpenSans"/>
              </a:rPr>
              <a:t>Add cell A1</a:t>
            </a:r>
            <a:r>
              <a:rPr lang="en-US" altLang="zh-HK" sz="1050" dirty="0">
                <a:solidFill>
                  <a:srgbClr val="373A3C"/>
                </a:solidFill>
                <a:latin typeface="OpenSans"/>
              </a:rPr>
              <a:t> to a value </a:t>
            </a:r>
            <a:r>
              <a:rPr lang="en-US" altLang="zh-HK" sz="1050" dirty="0" smtClean="0">
                <a:solidFill>
                  <a:srgbClr val="373A3C"/>
                </a:solidFill>
                <a:latin typeface="OpenSans"/>
              </a:rPr>
              <a:t>x </a:t>
            </a:r>
            <a:r>
              <a:rPr lang="en-US" altLang="zh-HK" sz="1050" dirty="0">
                <a:solidFill>
                  <a:srgbClr val="373A3C"/>
                </a:solidFill>
                <a:latin typeface="OpenSans"/>
              </a:rPr>
              <a:t>that's input by the user in an </a:t>
            </a:r>
            <a:r>
              <a:rPr lang="en-US" altLang="zh-HK" sz="1050" dirty="0" smtClean="0">
                <a:solidFill>
                  <a:srgbClr val="373A3C"/>
                </a:solidFill>
                <a:latin typeface="OpenSans"/>
              </a:rPr>
              <a:t>input box to give z.</a:t>
            </a:r>
            <a:endParaRPr lang="en-US" altLang="zh-HK" sz="1050" dirty="0">
              <a:solidFill>
                <a:srgbClr val="373A3C"/>
              </a:solidFill>
              <a:latin typeface="OpenSans"/>
            </a:endParaRPr>
          </a:p>
          <a:p>
            <a:r>
              <a:rPr lang="en-US" altLang="zh-HK" sz="1050" dirty="0" smtClean="0">
                <a:solidFill>
                  <a:srgbClr val="373A3C"/>
                </a:solidFill>
                <a:latin typeface="OpenSans"/>
              </a:rPr>
              <a:t>And then ask user </a:t>
            </a:r>
            <a:r>
              <a:rPr lang="en-US" altLang="zh-HK" sz="1050" dirty="0">
                <a:solidFill>
                  <a:srgbClr val="373A3C"/>
                </a:solidFill>
                <a:latin typeface="OpenSans"/>
              </a:rPr>
              <a:t>for a </a:t>
            </a:r>
            <a:r>
              <a:rPr lang="en-US" altLang="zh-HK" sz="1050" dirty="0" smtClean="0">
                <a:solidFill>
                  <a:srgbClr val="373A3C"/>
                </a:solidFill>
                <a:latin typeface="OpenSans"/>
              </a:rPr>
              <a:t>range using input box. And place z in </a:t>
            </a:r>
            <a:r>
              <a:rPr lang="en-US" altLang="zh-HK" sz="1050" dirty="0">
                <a:solidFill>
                  <a:srgbClr val="373A3C"/>
                </a:solidFill>
                <a:latin typeface="OpenSans"/>
              </a:rPr>
              <a:t>that range </a:t>
            </a:r>
            <a:endParaRPr lang="en-US" altLang="zh-HK" sz="1100" dirty="0">
              <a:solidFill>
                <a:srgbClr val="373A3C"/>
              </a:solidFill>
              <a:latin typeface="OpenSans"/>
            </a:endParaRPr>
          </a:p>
          <a:p>
            <a:r>
              <a:rPr lang="en-US" altLang="zh-HK" sz="1100" dirty="0">
                <a:solidFill>
                  <a:srgbClr val="373A3C"/>
                </a:solidFill>
                <a:latin typeface="OpenSans"/>
              </a:rPr>
              <a:t> </a:t>
            </a:r>
            <a:endParaRPr lang="zh-HK" altLang="en-US" sz="1100" dirty="0"/>
          </a:p>
        </p:txBody>
      </p:sp>
      <p:sp>
        <p:nvSpPr>
          <p:cNvPr id="3" name="Rounded Rectangle 2"/>
          <p:cNvSpPr/>
          <p:nvPr/>
        </p:nvSpPr>
        <p:spPr>
          <a:xfrm>
            <a:off x="144698" y="303366"/>
            <a:ext cx="6283931" cy="13797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4" name="Rectangle 3"/>
          <p:cNvSpPr/>
          <p:nvPr/>
        </p:nvSpPr>
        <p:spPr>
          <a:xfrm>
            <a:off x="3784839" y="405817"/>
            <a:ext cx="3429000" cy="1277273"/>
          </a:xfrm>
          <a:prstGeom prst="rect">
            <a:avLst/>
          </a:prstGeom>
        </p:spPr>
        <p:txBody>
          <a:bodyPr>
            <a:spAutoFit/>
          </a:bodyPr>
          <a:lstStyle/>
          <a:p>
            <a:r>
              <a:rPr lang="zh-HK" altLang="en-US" sz="1100" dirty="0"/>
              <a:t>Sub Example6()</a:t>
            </a:r>
          </a:p>
          <a:p>
            <a:r>
              <a:rPr lang="zh-HK" altLang="en-US" sz="1100" dirty="0"/>
              <a:t>Dim x As Double, z As Double, rng As String</a:t>
            </a:r>
          </a:p>
          <a:p>
            <a:r>
              <a:rPr lang="zh-HK" altLang="en-US" sz="1100" dirty="0"/>
              <a:t>x = InputBox("Value of x")</a:t>
            </a:r>
          </a:p>
          <a:p>
            <a:r>
              <a:rPr lang="zh-HK" altLang="en-US" sz="1100" dirty="0"/>
              <a:t>z = Range("A1") + x</a:t>
            </a:r>
          </a:p>
          <a:p>
            <a:r>
              <a:rPr lang="zh-HK" altLang="en-US" sz="1100" dirty="0"/>
              <a:t>rng = InputBox("Input Range to place z")</a:t>
            </a:r>
          </a:p>
          <a:p>
            <a:r>
              <a:rPr lang="zh-HK" altLang="en-US" sz="1100" dirty="0"/>
              <a:t>Range(rng) = z</a:t>
            </a:r>
          </a:p>
          <a:p>
            <a:r>
              <a:rPr lang="zh-HK" altLang="en-US" sz="1100" dirty="0"/>
              <a:t>End Sub</a:t>
            </a:r>
          </a:p>
        </p:txBody>
      </p:sp>
    </p:spTree>
    <p:extLst>
      <p:ext uri="{BB962C8B-B14F-4D97-AF65-F5344CB8AC3E}">
        <p14:creationId xmlns:p14="http://schemas.microsoft.com/office/powerpoint/2010/main" val="1350171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813" y="75088"/>
            <a:ext cx="5643832" cy="707886"/>
          </a:xfrm>
          <a:prstGeom prst="rect">
            <a:avLst/>
          </a:prstGeom>
        </p:spPr>
        <p:txBody>
          <a:bodyPr wrap="square">
            <a:spAutoFit/>
          </a:bodyPr>
          <a:lstStyle/>
          <a:p>
            <a:pPr algn="ctr"/>
            <a:r>
              <a:rPr lang="en-US" altLang="zh-HK" sz="2000" b="1" u="sng" dirty="0">
                <a:latin typeface="OpenSans-Light"/>
              </a:rPr>
              <a:t>How to handle basic user error in your subroutines</a:t>
            </a:r>
            <a:endParaRPr lang="zh-HK" altLang="en-US" sz="2000" b="1" u="sng" dirty="0"/>
          </a:p>
        </p:txBody>
      </p:sp>
      <p:pic>
        <p:nvPicPr>
          <p:cNvPr id="3" name="Picture 2"/>
          <p:cNvPicPr>
            <a:picLocks noChangeAspect="1"/>
          </p:cNvPicPr>
          <p:nvPr/>
        </p:nvPicPr>
        <p:blipFill>
          <a:blip r:embed="rId2"/>
          <a:stretch>
            <a:fillRect/>
          </a:stretch>
        </p:blipFill>
        <p:spPr>
          <a:xfrm>
            <a:off x="785003" y="907585"/>
            <a:ext cx="5986732" cy="1412518"/>
          </a:xfrm>
          <a:prstGeom prst="rect">
            <a:avLst/>
          </a:prstGeom>
        </p:spPr>
      </p:pic>
      <p:sp>
        <p:nvSpPr>
          <p:cNvPr id="4" name="Right Arrow 3"/>
          <p:cNvSpPr/>
          <p:nvPr/>
        </p:nvSpPr>
        <p:spPr>
          <a:xfrm>
            <a:off x="491705" y="1233577"/>
            <a:ext cx="293297" cy="1121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Left Brace 4"/>
          <p:cNvSpPr/>
          <p:nvPr/>
        </p:nvSpPr>
        <p:spPr>
          <a:xfrm>
            <a:off x="575813" y="1828800"/>
            <a:ext cx="209190" cy="39681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6" name="TextBox 5"/>
          <p:cNvSpPr txBox="1"/>
          <p:nvPr/>
        </p:nvSpPr>
        <p:spPr>
          <a:xfrm>
            <a:off x="155275" y="2384485"/>
            <a:ext cx="7073661" cy="984885"/>
          </a:xfrm>
          <a:prstGeom prst="rect">
            <a:avLst/>
          </a:prstGeom>
          <a:noFill/>
        </p:spPr>
        <p:txBody>
          <a:bodyPr wrap="square" rtlCol="0">
            <a:spAutoFit/>
          </a:bodyPr>
          <a:lstStyle/>
          <a:p>
            <a:r>
              <a:rPr lang="en-US" altLang="zh-HK" sz="1400" dirty="0" smtClean="0"/>
              <a:t>A good way is to add “On Error </a:t>
            </a:r>
            <a:r>
              <a:rPr lang="en-US" altLang="zh-HK" sz="1400" dirty="0" err="1" smtClean="0"/>
              <a:t>GoTo</a:t>
            </a:r>
            <a:r>
              <a:rPr lang="en-US" altLang="zh-HK" sz="1400" dirty="0" smtClean="0"/>
              <a:t> Here” under the Dim line, and add the lines</a:t>
            </a:r>
          </a:p>
          <a:p>
            <a:r>
              <a:rPr lang="en-US" altLang="zh-HK" sz="1100" dirty="0" smtClean="0"/>
              <a:t>            Here:</a:t>
            </a:r>
          </a:p>
          <a:p>
            <a:r>
              <a:rPr lang="en-US" altLang="zh-HK" sz="1100" dirty="0" smtClean="0"/>
              <a:t>            MsgBox (“There was an error!”)</a:t>
            </a:r>
          </a:p>
          <a:p>
            <a:r>
              <a:rPr lang="en-US" altLang="zh-HK" sz="1100" dirty="0" smtClean="0"/>
              <a:t>            End Sub </a:t>
            </a:r>
          </a:p>
          <a:p>
            <a:r>
              <a:rPr lang="en-US" altLang="zh-HK" sz="1100" dirty="0" smtClean="0"/>
              <a:t>after the End Sub of the code</a:t>
            </a:r>
            <a:endParaRPr lang="zh-HK" altLang="en-US" sz="1100" dirty="0"/>
          </a:p>
        </p:txBody>
      </p:sp>
    </p:spTree>
    <p:extLst>
      <p:ext uri="{BB962C8B-B14F-4D97-AF65-F5344CB8AC3E}">
        <p14:creationId xmlns:p14="http://schemas.microsoft.com/office/powerpoint/2010/main" val="181779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544" y="789952"/>
            <a:ext cx="2108847" cy="276999"/>
          </a:xfrm>
          <a:prstGeom prst="rect">
            <a:avLst/>
          </a:prstGeom>
        </p:spPr>
        <p:txBody>
          <a:bodyPr wrap="none">
            <a:spAutoFit/>
          </a:bodyPr>
          <a:lstStyle/>
          <a:p>
            <a:r>
              <a:rPr lang="zh-HK" altLang="en-US" sz="1200" dirty="0">
                <a:solidFill>
                  <a:srgbClr val="FF0000"/>
                </a:solidFill>
              </a:rPr>
              <a:t>Selection.CurrentRegion.Select</a:t>
            </a:r>
          </a:p>
        </p:txBody>
      </p:sp>
      <p:sp>
        <p:nvSpPr>
          <p:cNvPr id="5" name="Rectangle 4"/>
          <p:cNvSpPr/>
          <p:nvPr/>
        </p:nvSpPr>
        <p:spPr>
          <a:xfrm>
            <a:off x="188887" y="420620"/>
            <a:ext cx="3678764" cy="307777"/>
          </a:xfrm>
          <a:prstGeom prst="rect">
            <a:avLst/>
          </a:prstGeom>
        </p:spPr>
        <p:txBody>
          <a:bodyPr wrap="none">
            <a:spAutoFit/>
          </a:bodyPr>
          <a:lstStyle/>
          <a:p>
            <a:r>
              <a:rPr lang="en-US" altLang="zh-HK" sz="1400" b="1" dirty="0" smtClean="0"/>
              <a:t>Selection of current block of cells (Ctrl+Shift+8)</a:t>
            </a:r>
            <a:endParaRPr lang="zh-HK" altLang="en-US" sz="1400" dirty="0"/>
          </a:p>
        </p:txBody>
      </p:sp>
      <p:pic>
        <p:nvPicPr>
          <p:cNvPr id="6" name="Picture 5"/>
          <p:cNvPicPr>
            <a:picLocks noChangeAspect="1"/>
          </p:cNvPicPr>
          <p:nvPr/>
        </p:nvPicPr>
        <p:blipFill>
          <a:blip r:embed="rId2"/>
          <a:stretch>
            <a:fillRect/>
          </a:stretch>
        </p:blipFill>
        <p:spPr>
          <a:xfrm>
            <a:off x="2871048" y="789952"/>
            <a:ext cx="1546495" cy="757467"/>
          </a:xfrm>
          <a:prstGeom prst="rect">
            <a:avLst/>
          </a:prstGeom>
        </p:spPr>
      </p:pic>
      <p:pic>
        <p:nvPicPr>
          <p:cNvPr id="7" name="Picture 6"/>
          <p:cNvPicPr>
            <a:picLocks noChangeAspect="1"/>
          </p:cNvPicPr>
          <p:nvPr/>
        </p:nvPicPr>
        <p:blipFill>
          <a:blip r:embed="rId3"/>
          <a:stretch>
            <a:fillRect/>
          </a:stretch>
        </p:blipFill>
        <p:spPr>
          <a:xfrm>
            <a:off x="4629219" y="789952"/>
            <a:ext cx="1398863" cy="796506"/>
          </a:xfrm>
          <a:prstGeom prst="rect">
            <a:avLst/>
          </a:prstGeom>
        </p:spPr>
      </p:pic>
      <p:sp>
        <p:nvSpPr>
          <p:cNvPr id="8" name="Rectangle 7"/>
          <p:cNvSpPr/>
          <p:nvPr/>
        </p:nvSpPr>
        <p:spPr>
          <a:xfrm>
            <a:off x="186448" y="1659214"/>
            <a:ext cx="2002600" cy="307777"/>
          </a:xfrm>
          <a:prstGeom prst="rect">
            <a:avLst/>
          </a:prstGeom>
        </p:spPr>
        <p:txBody>
          <a:bodyPr wrap="none">
            <a:spAutoFit/>
          </a:bodyPr>
          <a:lstStyle/>
          <a:p>
            <a:r>
              <a:rPr lang="en-US" altLang="zh-HK" sz="1400" b="1" dirty="0" smtClean="0"/>
              <a:t>Count Rows or Columns:</a:t>
            </a:r>
            <a:endParaRPr lang="zh-HK" altLang="en-US" sz="1400" dirty="0"/>
          </a:p>
        </p:txBody>
      </p:sp>
      <p:pic>
        <p:nvPicPr>
          <p:cNvPr id="9" name="Picture 8"/>
          <p:cNvPicPr>
            <a:picLocks noChangeAspect="1"/>
          </p:cNvPicPr>
          <p:nvPr/>
        </p:nvPicPr>
        <p:blipFill>
          <a:blip r:embed="rId4"/>
          <a:stretch>
            <a:fillRect/>
          </a:stretch>
        </p:blipFill>
        <p:spPr>
          <a:xfrm>
            <a:off x="2312668" y="1755377"/>
            <a:ext cx="2454652" cy="177751"/>
          </a:xfrm>
          <a:prstGeom prst="rect">
            <a:avLst/>
          </a:prstGeom>
        </p:spPr>
      </p:pic>
      <p:sp>
        <p:nvSpPr>
          <p:cNvPr id="10" name="Rectangle 9"/>
          <p:cNvSpPr/>
          <p:nvPr/>
        </p:nvSpPr>
        <p:spPr>
          <a:xfrm>
            <a:off x="3867651" y="2022366"/>
            <a:ext cx="3429000" cy="276999"/>
          </a:xfrm>
          <a:prstGeom prst="rect">
            <a:avLst/>
          </a:prstGeom>
        </p:spPr>
        <p:txBody>
          <a:bodyPr>
            <a:spAutoFit/>
          </a:bodyPr>
          <a:lstStyle/>
          <a:p>
            <a:r>
              <a:rPr lang="zh-HK" altLang="en-US" sz="1200" dirty="0"/>
              <a:t>Application.ScreenUpdating = False</a:t>
            </a:r>
          </a:p>
        </p:txBody>
      </p:sp>
      <p:sp>
        <p:nvSpPr>
          <p:cNvPr id="11" name="Rectangle 10"/>
          <p:cNvSpPr/>
          <p:nvPr/>
        </p:nvSpPr>
        <p:spPr>
          <a:xfrm>
            <a:off x="186448" y="1997768"/>
            <a:ext cx="3653180" cy="307777"/>
          </a:xfrm>
          <a:prstGeom prst="rect">
            <a:avLst/>
          </a:prstGeom>
        </p:spPr>
        <p:txBody>
          <a:bodyPr wrap="none">
            <a:spAutoFit/>
          </a:bodyPr>
          <a:lstStyle/>
          <a:p>
            <a:r>
              <a:rPr lang="en-US" altLang="zh-HK" sz="1400" b="1" dirty="0" smtClean="0"/>
              <a:t>Hide the screen updates when Macros are run:</a:t>
            </a:r>
            <a:endParaRPr lang="zh-HK" altLang="en-US" sz="1400" dirty="0"/>
          </a:p>
        </p:txBody>
      </p:sp>
      <p:sp>
        <p:nvSpPr>
          <p:cNvPr id="12" name="Rectangle 11"/>
          <p:cNvSpPr/>
          <p:nvPr/>
        </p:nvSpPr>
        <p:spPr>
          <a:xfrm>
            <a:off x="2577621" y="2375768"/>
            <a:ext cx="1138453" cy="261610"/>
          </a:xfrm>
          <a:prstGeom prst="rect">
            <a:avLst/>
          </a:prstGeom>
        </p:spPr>
        <p:txBody>
          <a:bodyPr wrap="none">
            <a:spAutoFit/>
          </a:bodyPr>
          <a:lstStyle/>
          <a:p>
            <a:r>
              <a:rPr lang="zh-HK" altLang="en-US" sz="1100" dirty="0"/>
              <a:t>CStr(CInt(G)) = G</a:t>
            </a:r>
          </a:p>
        </p:txBody>
      </p:sp>
      <p:sp>
        <p:nvSpPr>
          <p:cNvPr id="13" name="Rectangle 12"/>
          <p:cNvSpPr/>
          <p:nvPr/>
        </p:nvSpPr>
        <p:spPr>
          <a:xfrm>
            <a:off x="186448" y="2345412"/>
            <a:ext cx="2325445" cy="307777"/>
          </a:xfrm>
          <a:prstGeom prst="rect">
            <a:avLst/>
          </a:prstGeom>
        </p:spPr>
        <p:txBody>
          <a:bodyPr wrap="none">
            <a:spAutoFit/>
          </a:bodyPr>
          <a:lstStyle/>
          <a:p>
            <a:r>
              <a:rPr lang="en-US" altLang="zh-HK" sz="1400" b="1" dirty="0" smtClean="0"/>
              <a:t>Test if a number is an integer</a:t>
            </a:r>
            <a:endParaRPr lang="zh-HK" altLang="en-US" sz="1400" dirty="0"/>
          </a:p>
        </p:txBody>
      </p:sp>
      <p:sp>
        <p:nvSpPr>
          <p:cNvPr id="14" name="Rectangle 13"/>
          <p:cNvSpPr/>
          <p:nvPr/>
        </p:nvSpPr>
        <p:spPr>
          <a:xfrm>
            <a:off x="2584391" y="3079941"/>
            <a:ext cx="3143809" cy="1277273"/>
          </a:xfrm>
          <a:prstGeom prst="rect">
            <a:avLst/>
          </a:prstGeom>
        </p:spPr>
        <p:txBody>
          <a:bodyPr wrap="none">
            <a:spAutoFit/>
          </a:bodyPr>
          <a:lstStyle/>
          <a:p>
            <a:r>
              <a:rPr lang="zh-HK" altLang="en-US" sz="1100" dirty="0"/>
              <a:t>If IsNumeric(G) </a:t>
            </a:r>
            <a:r>
              <a:rPr lang="zh-HK" altLang="en-US" sz="1100" dirty="0" smtClean="0"/>
              <a:t>The</a:t>
            </a:r>
            <a:r>
              <a:rPr lang="en-US" altLang="zh-HK" sz="1100" dirty="0" smtClean="0"/>
              <a:t>n</a:t>
            </a:r>
          </a:p>
          <a:p>
            <a:r>
              <a:rPr lang="en-US" altLang="zh-HK" sz="1100" dirty="0"/>
              <a:t>        </a:t>
            </a:r>
            <a:r>
              <a:rPr lang="en-US" altLang="zh-HK" sz="1100" dirty="0" smtClean="0"/>
              <a:t>&lt;apply a condition or insert other If-Else loops&gt;</a:t>
            </a:r>
          </a:p>
          <a:p>
            <a:r>
              <a:rPr lang="en-US" altLang="zh-HK" sz="1100" dirty="0" err="1" smtClean="0"/>
              <a:t>ElseIf</a:t>
            </a:r>
            <a:r>
              <a:rPr lang="en-US" altLang="zh-HK" sz="1100" dirty="0" smtClean="0"/>
              <a:t> </a:t>
            </a:r>
            <a:r>
              <a:rPr lang="en-US" altLang="zh-HK" sz="1100" dirty="0"/>
              <a:t>G = "" Then</a:t>
            </a:r>
          </a:p>
          <a:p>
            <a:r>
              <a:rPr lang="en-US" altLang="zh-HK" sz="1100" dirty="0"/>
              <a:t>        </a:t>
            </a:r>
            <a:r>
              <a:rPr lang="en-US" altLang="zh-HK" sz="1100" dirty="0" smtClean="0"/>
              <a:t>MsgBox </a:t>
            </a:r>
            <a:r>
              <a:rPr lang="en-US" altLang="zh-HK" sz="1100" dirty="0"/>
              <a:t>("You didn't enter anything!")</a:t>
            </a:r>
          </a:p>
          <a:p>
            <a:r>
              <a:rPr lang="en-US" altLang="zh-HK" sz="1100" dirty="0" smtClean="0"/>
              <a:t>Else</a:t>
            </a:r>
            <a:endParaRPr lang="en-US" altLang="zh-HK" sz="1100" dirty="0"/>
          </a:p>
          <a:p>
            <a:r>
              <a:rPr lang="en-US" altLang="zh-HK" sz="1100" dirty="0"/>
              <a:t>         </a:t>
            </a:r>
            <a:r>
              <a:rPr lang="en-US" altLang="zh-HK" sz="1100" dirty="0" smtClean="0"/>
              <a:t>MsgBox </a:t>
            </a:r>
            <a:r>
              <a:rPr lang="en-US" altLang="zh-HK" sz="1100" dirty="0"/>
              <a:t>("Your guess must be a number!")</a:t>
            </a:r>
          </a:p>
          <a:p>
            <a:r>
              <a:rPr lang="en-US" altLang="zh-HK" sz="1100" dirty="0" smtClean="0"/>
              <a:t>End </a:t>
            </a:r>
            <a:r>
              <a:rPr lang="en-US" altLang="zh-HK" sz="1100" dirty="0"/>
              <a:t>If</a:t>
            </a:r>
            <a:endParaRPr lang="zh-HK" altLang="en-US" sz="1100" dirty="0"/>
          </a:p>
        </p:txBody>
      </p:sp>
      <p:sp>
        <p:nvSpPr>
          <p:cNvPr id="15" name="Rectangle 14"/>
          <p:cNvSpPr/>
          <p:nvPr/>
        </p:nvSpPr>
        <p:spPr>
          <a:xfrm>
            <a:off x="186448" y="2761712"/>
            <a:ext cx="6502859" cy="523220"/>
          </a:xfrm>
          <a:prstGeom prst="rect">
            <a:avLst/>
          </a:prstGeom>
        </p:spPr>
        <p:txBody>
          <a:bodyPr wrap="square">
            <a:spAutoFit/>
          </a:bodyPr>
          <a:lstStyle/>
          <a:p>
            <a:r>
              <a:rPr lang="en-US" altLang="zh-HK" sz="1400" b="1" dirty="0" smtClean="0"/>
              <a:t>Check if input is a number or string or blank, and then output </a:t>
            </a:r>
            <a:r>
              <a:rPr lang="en-US" altLang="zh-HK" sz="1400" b="1" dirty="0" err="1" smtClean="0"/>
              <a:t>MsgBoxes</a:t>
            </a:r>
            <a:r>
              <a:rPr lang="en-US" altLang="zh-HK" sz="1400" b="1" dirty="0" smtClean="0"/>
              <a:t> to tell user the problem  </a:t>
            </a:r>
            <a:endParaRPr lang="zh-HK" altLang="en-US" sz="1400" dirty="0"/>
          </a:p>
        </p:txBody>
      </p:sp>
      <p:sp>
        <p:nvSpPr>
          <p:cNvPr id="16" name="Rectangle 15"/>
          <p:cNvSpPr/>
          <p:nvPr/>
        </p:nvSpPr>
        <p:spPr>
          <a:xfrm>
            <a:off x="475544" y="4673624"/>
            <a:ext cx="5824504" cy="707886"/>
          </a:xfrm>
          <a:prstGeom prst="rect">
            <a:avLst/>
          </a:prstGeom>
        </p:spPr>
        <p:txBody>
          <a:bodyPr wrap="square">
            <a:spAutoFit/>
          </a:bodyPr>
          <a:lstStyle/>
          <a:p>
            <a:r>
              <a:rPr lang="en-US" altLang="zh-HK" sz="1000" dirty="0" smtClean="0">
                <a:latin typeface="OpenSans"/>
              </a:rPr>
              <a:t>The </a:t>
            </a:r>
            <a:r>
              <a:rPr lang="en-US" altLang="zh-HK" sz="1000" dirty="0">
                <a:latin typeface="OpenSans"/>
              </a:rPr>
              <a:t>important thing about using the </a:t>
            </a:r>
            <a:r>
              <a:rPr lang="en-US" altLang="zh-HK" sz="1000" dirty="0" err="1">
                <a:latin typeface="OpenSans"/>
              </a:rPr>
              <a:t>Application.InputBox</a:t>
            </a:r>
            <a:r>
              <a:rPr lang="en-US" altLang="zh-HK" sz="1000" dirty="0">
                <a:latin typeface="OpenSans"/>
              </a:rPr>
              <a:t> </a:t>
            </a:r>
            <a:r>
              <a:rPr lang="en-US" altLang="zh-HK" sz="1000" dirty="0" smtClean="0">
                <a:latin typeface="OpenSans"/>
              </a:rPr>
              <a:t>method</a:t>
            </a:r>
            <a:r>
              <a:rPr lang="en-US" altLang="zh-HK" sz="1000" dirty="0">
                <a:latin typeface="OpenSans"/>
              </a:rPr>
              <a:t> is it's been designed such that if the user cancels or closes out</a:t>
            </a:r>
            <a:r>
              <a:rPr lang="en-US" altLang="zh-HK" sz="1000" dirty="0" smtClean="0">
                <a:latin typeface="OpenSans"/>
              </a:rPr>
              <a:t>,</a:t>
            </a:r>
            <a:r>
              <a:rPr lang="en-US" altLang="zh-HK" sz="1000" dirty="0">
                <a:latin typeface="OpenSans"/>
              </a:rPr>
              <a:t> the return value to whatever's on the left side of the equality is a false</a:t>
            </a:r>
            <a:r>
              <a:rPr lang="en-US" altLang="zh-HK" sz="1000" dirty="0" smtClean="0">
                <a:latin typeface="OpenSans"/>
              </a:rPr>
              <a:t>. Remember to set the type to 3.  The appearance of this box is different </a:t>
            </a:r>
          </a:p>
          <a:p>
            <a:r>
              <a:rPr lang="en-US" altLang="zh-HK" sz="1000" b="0" i="0" strike="noStrike" dirty="0" smtClean="0">
                <a:effectLst/>
                <a:latin typeface="OpenSans"/>
              </a:rPr>
              <a:t>To the normal </a:t>
            </a:r>
            <a:r>
              <a:rPr lang="en-US" altLang="zh-HK" sz="1000" b="0" i="0" strike="noStrike" dirty="0" err="1" smtClean="0">
                <a:effectLst/>
                <a:latin typeface="OpenSans"/>
              </a:rPr>
              <a:t>InputBox</a:t>
            </a:r>
            <a:r>
              <a:rPr lang="en-US" altLang="zh-HK" sz="1000" b="0" i="0" strike="noStrike" dirty="0" smtClean="0">
                <a:effectLst/>
                <a:latin typeface="OpenSans"/>
              </a:rPr>
              <a:t>.</a:t>
            </a:r>
            <a:endParaRPr lang="en-US" altLang="zh-HK" sz="1000" b="0" i="0" strike="noStrike" dirty="0">
              <a:effectLst/>
              <a:latin typeface="OpenSans"/>
            </a:endParaRPr>
          </a:p>
        </p:txBody>
      </p:sp>
      <p:sp>
        <p:nvSpPr>
          <p:cNvPr id="17" name="Rectangle 16"/>
          <p:cNvSpPr/>
          <p:nvPr/>
        </p:nvSpPr>
        <p:spPr>
          <a:xfrm>
            <a:off x="186447" y="4365847"/>
            <a:ext cx="6502859" cy="307777"/>
          </a:xfrm>
          <a:prstGeom prst="rect">
            <a:avLst/>
          </a:prstGeom>
        </p:spPr>
        <p:txBody>
          <a:bodyPr wrap="square">
            <a:spAutoFit/>
          </a:bodyPr>
          <a:lstStyle/>
          <a:p>
            <a:r>
              <a:rPr lang="en-US" altLang="zh-HK" sz="1400" b="1" dirty="0" err="1" smtClean="0"/>
              <a:t>ApplicationI.InputBox</a:t>
            </a:r>
            <a:r>
              <a:rPr lang="en-US" altLang="zh-HK" sz="1400" b="1" dirty="0" smtClean="0"/>
              <a:t>() deals with user clicking Cancel button or closes the box</a:t>
            </a:r>
            <a:endParaRPr lang="zh-HK" altLang="en-US" sz="1400" dirty="0"/>
          </a:p>
        </p:txBody>
      </p:sp>
      <p:sp>
        <p:nvSpPr>
          <p:cNvPr id="18" name="Rectangle 17"/>
          <p:cNvSpPr/>
          <p:nvPr/>
        </p:nvSpPr>
        <p:spPr>
          <a:xfrm>
            <a:off x="557971" y="6181647"/>
            <a:ext cx="5659650" cy="246221"/>
          </a:xfrm>
          <a:prstGeom prst="rect">
            <a:avLst/>
          </a:prstGeom>
        </p:spPr>
        <p:txBody>
          <a:bodyPr wrap="square">
            <a:spAutoFit/>
          </a:bodyPr>
          <a:lstStyle/>
          <a:p>
            <a:r>
              <a:rPr lang="zh-HK" altLang="en-US" sz="1000" dirty="0">
                <a:solidFill>
                  <a:srgbClr val="FF0000"/>
                </a:solidFill>
              </a:rPr>
              <a:t>G = Application.InputBox</a:t>
            </a:r>
            <a:r>
              <a:rPr lang="zh-HK" altLang="en-US" sz="1000" dirty="0" smtClean="0">
                <a:solidFill>
                  <a:srgbClr val="FF0000"/>
                </a:solidFill>
              </a:rPr>
              <a:t>(“</a:t>
            </a:r>
            <a:r>
              <a:rPr lang="en-US" altLang="zh-HK" sz="1000" dirty="0" smtClean="0">
                <a:solidFill>
                  <a:srgbClr val="FF0000"/>
                </a:solidFill>
              </a:rPr>
              <a:t>I</a:t>
            </a:r>
            <a:r>
              <a:rPr lang="zh-HK" altLang="en-US" sz="1000" dirty="0" smtClean="0">
                <a:solidFill>
                  <a:srgbClr val="FF0000"/>
                </a:solidFill>
              </a:rPr>
              <a:t>’m </a:t>
            </a:r>
            <a:r>
              <a:rPr lang="zh-HK" altLang="en-US" sz="1000" dirty="0">
                <a:solidFill>
                  <a:srgbClr val="FF0000"/>
                </a:solidFill>
              </a:rPr>
              <a:t>thinking of a number between 1 and 10.  What is your?", , , , , , 3)</a:t>
            </a:r>
          </a:p>
        </p:txBody>
      </p:sp>
      <p:pic>
        <p:nvPicPr>
          <p:cNvPr id="19" name="Picture 18"/>
          <p:cNvPicPr>
            <a:picLocks noChangeAspect="1"/>
          </p:cNvPicPr>
          <p:nvPr/>
        </p:nvPicPr>
        <p:blipFill>
          <a:blip r:embed="rId5"/>
          <a:stretch>
            <a:fillRect/>
          </a:stretch>
        </p:blipFill>
        <p:spPr>
          <a:xfrm>
            <a:off x="663977" y="5407790"/>
            <a:ext cx="1648691" cy="693497"/>
          </a:xfrm>
          <a:prstGeom prst="rect">
            <a:avLst/>
          </a:prstGeom>
        </p:spPr>
      </p:pic>
      <p:pic>
        <p:nvPicPr>
          <p:cNvPr id="20" name="Picture 19"/>
          <p:cNvPicPr>
            <a:picLocks noChangeAspect="1"/>
          </p:cNvPicPr>
          <p:nvPr/>
        </p:nvPicPr>
        <p:blipFill>
          <a:blip r:embed="rId6"/>
          <a:stretch>
            <a:fillRect/>
          </a:stretch>
        </p:blipFill>
        <p:spPr>
          <a:xfrm>
            <a:off x="2601765" y="5308373"/>
            <a:ext cx="2611580" cy="750830"/>
          </a:xfrm>
          <a:prstGeom prst="rect">
            <a:avLst/>
          </a:prstGeom>
        </p:spPr>
      </p:pic>
      <p:sp>
        <p:nvSpPr>
          <p:cNvPr id="21" name="Rectangle 20"/>
          <p:cNvSpPr/>
          <p:nvPr/>
        </p:nvSpPr>
        <p:spPr>
          <a:xfrm>
            <a:off x="186447" y="6550312"/>
            <a:ext cx="6502859" cy="523220"/>
          </a:xfrm>
          <a:prstGeom prst="rect">
            <a:avLst/>
          </a:prstGeom>
        </p:spPr>
        <p:txBody>
          <a:bodyPr wrap="square">
            <a:spAutoFit/>
          </a:bodyPr>
          <a:lstStyle/>
          <a:p>
            <a:r>
              <a:rPr lang="en-US" altLang="zh-HK" sz="1400" b="1" dirty="0" smtClean="0"/>
              <a:t>Allows the user to define a function in an </a:t>
            </a:r>
            <a:r>
              <a:rPr lang="en-US" altLang="zh-HK" sz="1400" b="1" dirty="0" err="1" smtClean="0"/>
              <a:t>InputBox</a:t>
            </a:r>
            <a:r>
              <a:rPr lang="en-US" altLang="zh-HK" sz="1400" b="1" dirty="0" smtClean="0"/>
              <a:t> and evaluate the function by replacing x with other values</a:t>
            </a:r>
            <a:endParaRPr lang="zh-HK" altLang="en-US" sz="1400" dirty="0"/>
          </a:p>
        </p:txBody>
      </p:sp>
      <p:sp>
        <p:nvSpPr>
          <p:cNvPr id="2" name="TextBox 1"/>
          <p:cNvSpPr txBox="1"/>
          <p:nvPr/>
        </p:nvSpPr>
        <p:spPr>
          <a:xfrm>
            <a:off x="1886144" y="7072480"/>
            <a:ext cx="3307700" cy="1292662"/>
          </a:xfrm>
          <a:prstGeom prst="rect">
            <a:avLst/>
          </a:prstGeom>
          <a:noFill/>
        </p:spPr>
        <p:txBody>
          <a:bodyPr wrap="none" rtlCol="0">
            <a:spAutoFit/>
          </a:bodyPr>
          <a:lstStyle/>
          <a:p>
            <a:r>
              <a:rPr lang="en-US" altLang="zh-HK" sz="1200" dirty="0" smtClean="0"/>
              <a:t>Dim </a:t>
            </a:r>
            <a:r>
              <a:rPr lang="en-US" altLang="zh-HK" sz="1200" dirty="0" err="1" smtClean="0"/>
              <a:t>fxn</a:t>
            </a:r>
            <a:r>
              <a:rPr lang="en-US" altLang="zh-HK" sz="1200" dirty="0" smtClean="0"/>
              <a:t> as string</a:t>
            </a:r>
          </a:p>
          <a:p>
            <a:r>
              <a:rPr lang="en-US" altLang="zh-HK" sz="1200" dirty="0" err="1" smtClean="0"/>
              <a:t>fxn</a:t>
            </a:r>
            <a:r>
              <a:rPr lang="en-US" altLang="zh-HK" sz="1200" dirty="0" smtClean="0"/>
              <a:t> = </a:t>
            </a:r>
            <a:r>
              <a:rPr lang="en-US" altLang="zh-HK" sz="1200" dirty="0" err="1" smtClean="0"/>
              <a:t>InputBox</a:t>
            </a:r>
            <a:r>
              <a:rPr lang="en-US" altLang="zh-HK" sz="1200" dirty="0" smtClean="0"/>
              <a:t>(“Enter function you wish to solve”)</a:t>
            </a:r>
          </a:p>
          <a:p>
            <a:r>
              <a:rPr lang="en-US" altLang="zh-HK" sz="1200" dirty="0" smtClean="0"/>
              <a:t>For </a:t>
            </a:r>
            <a:r>
              <a:rPr lang="en-US" altLang="zh-HK" sz="1200" dirty="0" err="1" smtClean="0"/>
              <a:t>i</a:t>
            </a:r>
            <a:r>
              <a:rPr lang="en-US" altLang="zh-HK" sz="1200" dirty="0" smtClean="0"/>
              <a:t> =1 To 20</a:t>
            </a:r>
          </a:p>
          <a:p>
            <a:r>
              <a:rPr lang="en-US" altLang="zh-HK" sz="1200" dirty="0" smtClean="0"/>
              <a:t>       flow = Evaluate(Replace(</a:t>
            </a:r>
            <a:r>
              <a:rPr lang="en-US" altLang="zh-HK" sz="1200" dirty="0" err="1" smtClean="0"/>
              <a:t>fxn</a:t>
            </a:r>
            <a:r>
              <a:rPr lang="en-US" altLang="zh-HK" sz="1200" dirty="0" smtClean="0"/>
              <a:t>, “x”, low)</a:t>
            </a:r>
          </a:p>
          <a:p>
            <a:r>
              <a:rPr lang="en-US" altLang="zh-HK" sz="1200" dirty="0"/>
              <a:t> </a:t>
            </a:r>
            <a:r>
              <a:rPr lang="en-US" altLang="zh-HK" sz="1200" dirty="0" smtClean="0"/>
              <a:t>      </a:t>
            </a:r>
            <a:r>
              <a:rPr lang="en-US" altLang="zh-HK" sz="1200" dirty="0" err="1" smtClean="0"/>
              <a:t>fhigh</a:t>
            </a:r>
            <a:r>
              <a:rPr lang="en-US" altLang="zh-HK" sz="1200" dirty="0" smtClean="0"/>
              <a:t> = Evaluate(Replace(</a:t>
            </a:r>
            <a:r>
              <a:rPr lang="en-US" altLang="zh-HK" sz="1200" dirty="0" err="1" smtClean="0"/>
              <a:t>fxn</a:t>
            </a:r>
            <a:r>
              <a:rPr lang="en-US" altLang="zh-HK" sz="1200" dirty="0" smtClean="0"/>
              <a:t>, “x”,</a:t>
            </a:r>
            <a:r>
              <a:rPr lang="en-US" altLang="zh-HK" sz="1200" dirty="0"/>
              <a:t> </a:t>
            </a:r>
            <a:r>
              <a:rPr lang="en-US" altLang="zh-HK" sz="1200" dirty="0" smtClean="0"/>
              <a:t>high)</a:t>
            </a:r>
          </a:p>
          <a:p>
            <a:endParaRPr lang="zh-HK" altLang="en-US" dirty="0"/>
          </a:p>
        </p:txBody>
      </p:sp>
      <p:sp>
        <p:nvSpPr>
          <p:cNvPr id="22" name="Rectangle 21"/>
          <p:cNvSpPr/>
          <p:nvPr/>
        </p:nvSpPr>
        <p:spPr>
          <a:xfrm>
            <a:off x="157822" y="8177829"/>
            <a:ext cx="6502859" cy="307777"/>
          </a:xfrm>
          <a:prstGeom prst="rect">
            <a:avLst/>
          </a:prstGeom>
        </p:spPr>
        <p:txBody>
          <a:bodyPr wrap="square">
            <a:spAutoFit/>
          </a:bodyPr>
          <a:lstStyle/>
          <a:p>
            <a:r>
              <a:rPr lang="en-US" altLang="zh-HK" sz="1400" b="1" dirty="0" smtClean="0"/>
              <a:t>Output the current time and date</a:t>
            </a:r>
            <a:endParaRPr lang="zh-HK" altLang="en-US" sz="1400" dirty="0"/>
          </a:p>
        </p:txBody>
      </p:sp>
      <p:pic>
        <p:nvPicPr>
          <p:cNvPr id="3" name="Picture 2"/>
          <p:cNvPicPr>
            <a:picLocks noChangeAspect="1"/>
          </p:cNvPicPr>
          <p:nvPr/>
        </p:nvPicPr>
        <p:blipFill>
          <a:blip r:embed="rId7"/>
          <a:stretch>
            <a:fillRect/>
          </a:stretch>
        </p:blipFill>
        <p:spPr>
          <a:xfrm>
            <a:off x="351904" y="8573622"/>
            <a:ext cx="5038288" cy="989786"/>
          </a:xfrm>
          <a:prstGeom prst="rect">
            <a:avLst/>
          </a:prstGeom>
        </p:spPr>
      </p:pic>
      <p:sp>
        <p:nvSpPr>
          <p:cNvPr id="23" name="Rectangle 22"/>
          <p:cNvSpPr/>
          <p:nvPr/>
        </p:nvSpPr>
        <p:spPr>
          <a:xfrm>
            <a:off x="557971" y="9115246"/>
            <a:ext cx="1236323" cy="134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056487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7075" y="13262"/>
            <a:ext cx="5643832" cy="400110"/>
          </a:xfrm>
          <a:prstGeom prst="rect">
            <a:avLst/>
          </a:prstGeom>
        </p:spPr>
        <p:txBody>
          <a:bodyPr wrap="square">
            <a:spAutoFit/>
          </a:bodyPr>
          <a:lstStyle/>
          <a:p>
            <a:pPr algn="ctr"/>
            <a:r>
              <a:rPr lang="en-US" altLang="zh-HK" sz="2000" b="1" u="sng" dirty="0" smtClean="0">
                <a:latin typeface="OpenSans-Light"/>
              </a:rPr>
              <a:t>Wee 4 </a:t>
            </a:r>
            <a:endParaRPr lang="zh-HK" altLang="en-US" sz="2000" b="1" u="sng" dirty="0"/>
          </a:p>
        </p:txBody>
      </p:sp>
      <p:pic>
        <p:nvPicPr>
          <p:cNvPr id="3" name="Picture 2"/>
          <p:cNvPicPr>
            <a:picLocks noChangeAspect="1"/>
          </p:cNvPicPr>
          <p:nvPr/>
        </p:nvPicPr>
        <p:blipFill>
          <a:blip r:embed="rId2"/>
          <a:stretch>
            <a:fillRect/>
          </a:stretch>
        </p:blipFill>
        <p:spPr>
          <a:xfrm>
            <a:off x="37176" y="475198"/>
            <a:ext cx="3696713" cy="1475622"/>
          </a:xfrm>
          <a:prstGeom prst="rect">
            <a:avLst/>
          </a:prstGeom>
        </p:spPr>
      </p:pic>
      <p:pic>
        <p:nvPicPr>
          <p:cNvPr id="4" name="Picture 3"/>
          <p:cNvPicPr>
            <a:picLocks noChangeAspect="1"/>
          </p:cNvPicPr>
          <p:nvPr/>
        </p:nvPicPr>
        <p:blipFill>
          <a:blip r:embed="rId3"/>
          <a:stretch>
            <a:fillRect/>
          </a:stretch>
        </p:blipFill>
        <p:spPr>
          <a:xfrm>
            <a:off x="3846757" y="475200"/>
            <a:ext cx="2869277" cy="1671652"/>
          </a:xfrm>
          <a:prstGeom prst="rect">
            <a:avLst/>
          </a:prstGeom>
        </p:spPr>
      </p:pic>
      <p:pic>
        <p:nvPicPr>
          <p:cNvPr id="6" name="Picture 5"/>
          <p:cNvPicPr>
            <a:picLocks noChangeAspect="1"/>
          </p:cNvPicPr>
          <p:nvPr/>
        </p:nvPicPr>
        <p:blipFill>
          <a:blip r:embed="rId4"/>
          <a:stretch>
            <a:fillRect/>
          </a:stretch>
        </p:blipFill>
        <p:spPr>
          <a:xfrm>
            <a:off x="267985" y="2365915"/>
            <a:ext cx="4172801" cy="2061242"/>
          </a:xfrm>
          <a:prstGeom prst="rect">
            <a:avLst/>
          </a:prstGeom>
        </p:spPr>
      </p:pic>
      <p:sp>
        <p:nvSpPr>
          <p:cNvPr id="7" name="Rectangle 6"/>
          <p:cNvSpPr/>
          <p:nvPr/>
        </p:nvSpPr>
        <p:spPr>
          <a:xfrm>
            <a:off x="3745396" y="475199"/>
            <a:ext cx="3083506" cy="17661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176528" y="2317731"/>
            <a:ext cx="4355716" cy="21557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Picture 9"/>
          <p:cNvPicPr>
            <a:picLocks noChangeAspect="1"/>
          </p:cNvPicPr>
          <p:nvPr/>
        </p:nvPicPr>
        <p:blipFill>
          <a:blip r:embed="rId5"/>
          <a:stretch>
            <a:fillRect/>
          </a:stretch>
        </p:blipFill>
        <p:spPr>
          <a:xfrm>
            <a:off x="172529" y="4675368"/>
            <a:ext cx="3948898" cy="1880428"/>
          </a:xfrm>
          <a:prstGeom prst="rect">
            <a:avLst/>
          </a:prstGeom>
        </p:spPr>
      </p:pic>
      <p:pic>
        <p:nvPicPr>
          <p:cNvPr id="11" name="Picture 10"/>
          <p:cNvPicPr>
            <a:picLocks noChangeAspect="1"/>
          </p:cNvPicPr>
          <p:nvPr/>
        </p:nvPicPr>
        <p:blipFill>
          <a:blip r:embed="rId6"/>
          <a:stretch>
            <a:fillRect/>
          </a:stretch>
        </p:blipFill>
        <p:spPr>
          <a:xfrm>
            <a:off x="4770478" y="4675368"/>
            <a:ext cx="1903849" cy="2373291"/>
          </a:xfrm>
          <a:prstGeom prst="rect">
            <a:avLst/>
          </a:prstGeom>
        </p:spPr>
      </p:pic>
      <p:pic>
        <p:nvPicPr>
          <p:cNvPr id="12" name="Picture 11"/>
          <p:cNvPicPr>
            <a:picLocks noChangeAspect="1"/>
          </p:cNvPicPr>
          <p:nvPr/>
        </p:nvPicPr>
        <p:blipFill>
          <a:blip r:embed="rId7"/>
          <a:stretch>
            <a:fillRect/>
          </a:stretch>
        </p:blipFill>
        <p:spPr>
          <a:xfrm>
            <a:off x="285120" y="6634820"/>
            <a:ext cx="3292409" cy="918919"/>
          </a:xfrm>
          <a:prstGeom prst="rect">
            <a:avLst/>
          </a:prstGeom>
        </p:spPr>
      </p:pic>
      <p:sp>
        <p:nvSpPr>
          <p:cNvPr id="13" name="Rectangle 12"/>
          <p:cNvSpPr/>
          <p:nvPr/>
        </p:nvSpPr>
        <p:spPr>
          <a:xfrm>
            <a:off x="120319" y="4596344"/>
            <a:ext cx="6668670" cy="29573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4" name="Picture 13"/>
          <p:cNvPicPr>
            <a:picLocks noChangeAspect="1"/>
          </p:cNvPicPr>
          <p:nvPr/>
        </p:nvPicPr>
        <p:blipFill>
          <a:blip r:embed="rId8"/>
          <a:stretch>
            <a:fillRect/>
          </a:stretch>
        </p:blipFill>
        <p:spPr>
          <a:xfrm>
            <a:off x="172529" y="7696730"/>
            <a:ext cx="3637923" cy="1924960"/>
          </a:xfrm>
          <a:prstGeom prst="rect">
            <a:avLst/>
          </a:prstGeom>
        </p:spPr>
      </p:pic>
      <p:pic>
        <p:nvPicPr>
          <p:cNvPr id="15" name="Picture 14"/>
          <p:cNvPicPr>
            <a:picLocks noChangeAspect="1"/>
          </p:cNvPicPr>
          <p:nvPr/>
        </p:nvPicPr>
        <p:blipFill>
          <a:blip r:embed="rId9"/>
          <a:stretch>
            <a:fillRect/>
          </a:stretch>
        </p:blipFill>
        <p:spPr>
          <a:xfrm>
            <a:off x="3977741" y="7696730"/>
            <a:ext cx="2237386" cy="726731"/>
          </a:xfrm>
          <a:prstGeom prst="rect">
            <a:avLst/>
          </a:prstGeom>
        </p:spPr>
      </p:pic>
      <p:pic>
        <p:nvPicPr>
          <p:cNvPr id="16" name="Picture 15"/>
          <p:cNvPicPr>
            <a:picLocks noChangeAspect="1"/>
          </p:cNvPicPr>
          <p:nvPr/>
        </p:nvPicPr>
        <p:blipFill>
          <a:blip r:embed="rId10"/>
          <a:stretch>
            <a:fillRect/>
          </a:stretch>
        </p:blipFill>
        <p:spPr>
          <a:xfrm>
            <a:off x="3977741" y="8791209"/>
            <a:ext cx="2485575" cy="723913"/>
          </a:xfrm>
          <a:prstGeom prst="rect">
            <a:avLst/>
          </a:prstGeom>
        </p:spPr>
      </p:pic>
      <p:sp>
        <p:nvSpPr>
          <p:cNvPr id="17" name="TextBox 16"/>
          <p:cNvSpPr txBox="1"/>
          <p:nvPr/>
        </p:nvSpPr>
        <p:spPr>
          <a:xfrm>
            <a:off x="5072844" y="8330418"/>
            <a:ext cx="417102" cy="369332"/>
          </a:xfrm>
          <a:prstGeom prst="rect">
            <a:avLst/>
          </a:prstGeom>
          <a:noFill/>
        </p:spPr>
        <p:txBody>
          <a:bodyPr wrap="none" rtlCol="0">
            <a:spAutoFit/>
          </a:bodyPr>
          <a:lstStyle/>
          <a:p>
            <a:r>
              <a:rPr lang="en-US" altLang="zh-HK" dirty="0" smtClean="0">
                <a:solidFill>
                  <a:srgbClr val="FF0000"/>
                </a:solidFill>
              </a:rPr>
              <a:t>Or</a:t>
            </a:r>
            <a:endParaRPr lang="zh-HK" altLang="en-US" dirty="0">
              <a:solidFill>
                <a:srgbClr val="FF0000"/>
              </a:solidFill>
            </a:endParaRPr>
          </a:p>
        </p:txBody>
      </p:sp>
      <p:sp>
        <p:nvSpPr>
          <p:cNvPr id="18" name="Rectangle 17"/>
          <p:cNvSpPr/>
          <p:nvPr/>
        </p:nvSpPr>
        <p:spPr>
          <a:xfrm>
            <a:off x="113540" y="7632763"/>
            <a:ext cx="6501799" cy="208487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Rectangle 18"/>
          <p:cNvSpPr/>
          <p:nvPr/>
        </p:nvSpPr>
        <p:spPr>
          <a:xfrm>
            <a:off x="1024841" y="13262"/>
            <a:ext cx="5643832" cy="400110"/>
          </a:xfrm>
          <a:prstGeom prst="rect">
            <a:avLst/>
          </a:prstGeom>
        </p:spPr>
        <p:txBody>
          <a:bodyPr wrap="square">
            <a:spAutoFit/>
          </a:bodyPr>
          <a:lstStyle/>
          <a:p>
            <a:pPr algn="ctr"/>
            <a:r>
              <a:rPr lang="en-US" altLang="zh-HK" sz="2000" b="1" u="sng" dirty="0" smtClean="0">
                <a:latin typeface="OpenSans-Light"/>
              </a:rPr>
              <a:t>Selection:  </a:t>
            </a:r>
            <a:r>
              <a:rPr lang="en-US" altLang="zh-HK" sz="2000" b="1" u="sng" dirty="0" err="1" smtClean="0">
                <a:latin typeface="OpenSans-Light"/>
              </a:rPr>
              <a:t>Owo</a:t>
            </a:r>
            <a:r>
              <a:rPr lang="en-US" altLang="zh-HK" sz="2000" b="1" u="sng" dirty="0" smtClean="0">
                <a:latin typeface="OpenSans-Light"/>
              </a:rPr>
              <a:t> Way (If-Then-End)</a:t>
            </a:r>
            <a:endParaRPr lang="zh-HK" altLang="en-US" sz="2000" b="1" u="sng" dirty="0"/>
          </a:p>
        </p:txBody>
      </p:sp>
    </p:spTree>
    <p:extLst>
      <p:ext uri="{BB962C8B-B14F-4D97-AF65-F5344CB8AC3E}">
        <p14:creationId xmlns:p14="http://schemas.microsoft.com/office/powerpoint/2010/main" val="288764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285" y="709491"/>
            <a:ext cx="4009845" cy="2374580"/>
          </a:xfrm>
          <a:prstGeom prst="rect">
            <a:avLst/>
          </a:prstGeom>
        </p:spPr>
      </p:pic>
      <p:pic>
        <p:nvPicPr>
          <p:cNvPr id="3" name="Picture 2"/>
          <p:cNvPicPr>
            <a:picLocks noChangeAspect="1"/>
          </p:cNvPicPr>
          <p:nvPr/>
        </p:nvPicPr>
        <p:blipFill>
          <a:blip r:embed="rId3"/>
          <a:stretch>
            <a:fillRect/>
          </a:stretch>
        </p:blipFill>
        <p:spPr>
          <a:xfrm>
            <a:off x="301925" y="3433688"/>
            <a:ext cx="6271404" cy="2906646"/>
          </a:xfrm>
          <a:prstGeom prst="rect">
            <a:avLst/>
          </a:prstGeom>
        </p:spPr>
      </p:pic>
      <p:sp>
        <p:nvSpPr>
          <p:cNvPr id="4" name="Rectangle 3"/>
          <p:cNvSpPr/>
          <p:nvPr/>
        </p:nvSpPr>
        <p:spPr>
          <a:xfrm>
            <a:off x="120771" y="3365238"/>
            <a:ext cx="6501799" cy="317452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Rectangle 4"/>
          <p:cNvSpPr/>
          <p:nvPr/>
        </p:nvSpPr>
        <p:spPr>
          <a:xfrm>
            <a:off x="120771" y="592755"/>
            <a:ext cx="4902678" cy="260805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6" name="Picture 5"/>
          <p:cNvPicPr>
            <a:picLocks noChangeAspect="1"/>
          </p:cNvPicPr>
          <p:nvPr/>
        </p:nvPicPr>
        <p:blipFill>
          <a:blip r:embed="rId4"/>
          <a:stretch>
            <a:fillRect/>
          </a:stretch>
        </p:blipFill>
        <p:spPr>
          <a:xfrm>
            <a:off x="4403606" y="6810502"/>
            <a:ext cx="2169723" cy="1723015"/>
          </a:xfrm>
          <a:prstGeom prst="rect">
            <a:avLst/>
          </a:prstGeom>
        </p:spPr>
      </p:pic>
      <p:pic>
        <p:nvPicPr>
          <p:cNvPr id="7" name="Picture 6"/>
          <p:cNvPicPr>
            <a:picLocks noChangeAspect="1"/>
          </p:cNvPicPr>
          <p:nvPr/>
        </p:nvPicPr>
        <p:blipFill>
          <a:blip r:embed="rId5"/>
          <a:stretch>
            <a:fillRect/>
          </a:stretch>
        </p:blipFill>
        <p:spPr>
          <a:xfrm>
            <a:off x="224285" y="6810502"/>
            <a:ext cx="4226943" cy="491505"/>
          </a:xfrm>
          <a:prstGeom prst="rect">
            <a:avLst/>
          </a:prstGeom>
        </p:spPr>
      </p:pic>
      <p:pic>
        <p:nvPicPr>
          <p:cNvPr id="8" name="Picture 7"/>
          <p:cNvPicPr>
            <a:picLocks noChangeAspect="1"/>
          </p:cNvPicPr>
          <p:nvPr/>
        </p:nvPicPr>
        <p:blipFill>
          <a:blip r:embed="rId6"/>
          <a:stretch>
            <a:fillRect/>
          </a:stretch>
        </p:blipFill>
        <p:spPr>
          <a:xfrm>
            <a:off x="1107798" y="7425674"/>
            <a:ext cx="2498044" cy="1016491"/>
          </a:xfrm>
          <a:prstGeom prst="rect">
            <a:avLst/>
          </a:prstGeom>
        </p:spPr>
      </p:pic>
      <p:sp>
        <p:nvSpPr>
          <p:cNvPr id="9" name="Rectangle 8"/>
          <p:cNvSpPr/>
          <p:nvPr/>
        </p:nvSpPr>
        <p:spPr>
          <a:xfrm>
            <a:off x="109271" y="6704190"/>
            <a:ext cx="6501799" cy="196629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575813" y="75088"/>
            <a:ext cx="5643832" cy="400110"/>
          </a:xfrm>
          <a:prstGeom prst="rect">
            <a:avLst/>
          </a:prstGeom>
        </p:spPr>
        <p:txBody>
          <a:bodyPr wrap="square">
            <a:spAutoFit/>
          </a:bodyPr>
          <a:lstStyle/>
          <a:p>
            <a:pPr algn="ctr"/>
            <a:r>
              <a:rPr lang="en-US" altLang="zh-HK" sz="2000" b="1" u="sng" dirty="0" smtClean="0">
                <a:latin typeface="OpenSans-Light"/>
              </a:rPr>
              <a:t>Selection:  Two Way (If-Then-Else)</a:t>
            </a:r>
            <a:endParaRPr lang="zh-HK" altLang="en-US" sz="2000" b="1" u="sng" dirty="0"/>
          </a:p>
        </p:txBody>
      </p:sp>
    </p:spTree>
    <p:extLst>
      <p:ext uri="{BB962C8B-B14F-4D97-AF65-F5344CB8AC3E}">
        <p14:creationId xmlns:p14="http://schemas.microsoft.com/office/powerpoint/2010/main" val="117210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85713" y="868662"/>
            <a:ext cx="3114134" cy="1776833"/>
          </a:xfrm>
          <a:prstGeom prst="rect">
            <a:avLst/>
          </a:prstGeom>
        </p:spPr>
      </p:pic>
      <p:pic>
        <p:nvPicPr>
          <p:cNvPr id="4" name="Picture 3"/>
          <p:cNvPicPr>
            <a:picLocks noChangeAspect="1"/>
          </p:cNvPicPr>
          <p:nvPr/>
        </p:nvPicPr>
        <p:blipFill>
          <a:blip r:embed="rId3"/>
          <a:stretch>
            <a:fillRect/>
          </a:stretch>
        </p:blipFill>
        <p:spPr>
          <a:xfrm>
            <a:off x="60385" y="868662"/>
            <a:ext cx="3585713" cy="2209055"/>
          </a:xfrm>
          <a:prstGeom prst="rect">
            <a:avLst/>
          </a:prstGeom>
        </p:spPr>
      </p:pic>
      <p:pic>
        <p:nvPicPr>
          <p:cNvPr id="5" name="Picture 4"/>
          <p:cNvPicPr>
            <a:picLocks noChangeAspect="1"/>
          </p:cNvPicPr>
          <p:nvPr/>
        </p:nvPicPr>
        <p:blipFill>
          <a:blip r:embed="rId4"/>
          <a:stretch>
            <a:fillRect/>
          </a:stretch>
        </p:blipFill>
        <p:spPr>
          <a:xfrm>
            <a:off x="449741" y="394175"/>
            <a:ext cx="4693039" cy="541251"/>
          </a:xfrm>
          <a:prstGeom prst="rect">
            <a:avLst/>
          </a:prstGeom>
        </p:spPr>
      </p:pic>
      <p:sp>
        <p:nvSpPr>
          <p:cNvPr id="6" name="Rectangle 5"/>
          <p:cNvSpPr/>
          <p:nvPr/>
        </p:nvSpPr>
        <p:spPr>
          <a:xfrm>
            <a:off x="120771" y="160498"/>
            <a:ext cx="6579076" cy="299677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1659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813" y="75088"/>
            <a:ext cx="5643832" cy="400110"/>
          </a:xfrm>
          <a:prstGeom prst="rect">
            <a:avLst/>
          </a:prstGeom>
        </p:spPr>
        <p:txBody>
          <a:bodyPr wrap="square">
            <a:spAutoFit/>
          </a:bodyPr>
          <a:lstStyle/>
          <a:p>
            <a:pPr algn="ctr"/>
            <a:r>
              <a:rPr lang="en-US" altLang="zh-HK" sz="2000" b="1" u="sng" dirty="0" smtClean="0">
                <a:latin typeface="OpenSans-Light"/>
              </a:rPr>
              <a:t>Selection:  Multiple  (If-Then-</a:t>
            </a:r>
            <a:r>
              <a:rPr lang="en-US" altLang="zh-HK" sz="2000" b="1" u="sng" dirty="0" err="1" smtClean="0">
                <a:latin typeface="OpenSans-Light"/>
              </a:rPr>
              <a:t>ElseIf</a:t>
            </a:r>
            <a:r>
              <a:rPr lang="en-US" altLang="zh-HK" sz="2000" b="1" u="sng" dirty="0" smtClean="0">
                <a:latin typeface="OpenSans-Light"/>
              </a:rPr>
              <a:t>)</a:t>
            </a:r>
            <a:endParaRPr lang="zh-HK" altLang="en-US" sz="2000" b="1" u="sng" dirty="0"/>
          </a:p>
        </p:txBody>
      </p:sp>
      <p:pic>
        <p:nvPicPr>
          <p:cNvPr id="3" name="Picture 2"/>
          <p:cNvPicPr>
            <a:picLocks noChangeAspect="1"/>
          </p:cNvPicPr>
          <p:nvPr/>
        </p:nvPicPr>
        <p:blipFill>
          <a:blip r:embed="rId2"/>
          <a:stretch>
            <a:fillRect/>
          </a:stretch>
        </p:blipFill>
        <p:spPr>
          <a:xfrm>
            <a:off x="879534" y="1178505"/>
            <a:ext cx="5347758" cy="2772390"/>
          </a:xfrm>
          <a:prstGeom prst="rect">
            <a:avLst/>
          </a:prstGeom>
        </p:spPr>
      </p:pic>
      <p:pic>
        <p:nvPicPr>
          <p:cNvPr id="4" name="Picture 3"/>
          <p:cNvPicPr>
            <a:picLocks noChangeAspect="1"/>
          </p:cNvPicPr>
          <p:nvPr/>
        </p:nvPicPr>
        <p:blipFill>
          <a:blip r:embed="rId3"/>
          <a:stretch>
            <a:fillRect/>
          </a:stretch>
        </p:blipFill>
        <p:spPr>
          <a:xfrm>
            <a:off x="498175" y="4533738"/>
            <a:ext cx="3671487" cy="369091"/>
          </a:xfrm>
          <a:prstGeom prst="rect">
            <a:avLst/>
          </a:prstGeom>
        </p:spPr>
      </p:pic>
      <p:pic>
        <p:nvPicPr>
          <p:cNvPr id="6" name="Picture 5"/>
          <p:cNvPicPr>
            <a:picLocks noChangeAspect="1"/>
          </p:cNvPicPr>
          <p:nvPr/>
        </p:nvPicPr>
        <p:blipFill>
          <a:blip r:embed="rId4"/>
          <a:stretch>
            <a:fillRect/>
          </a:stretch>
        </p:blipFill>
        <p:spPr>
          <a:xfrm>
            <a:off x="351776" y="5072099"/>
            <a:ext cx="4737809" cy="2402501"/>
          </a:xfrm>
          <a:prstGeom prst="rect">
            <a:avLst/>
          </a:prstGeom>
        </p:spPr>
      </p:pic>
      <p:pic>
        <p:nvPicPr>
          <p:cNvPr id="5" name="Picture 4"/>
          <p:cNvPicPr>
            <a:picLocks noChangeAspect="1"/>
          </p:cNvPicPr>
          <p:nvPr/>
        </p:nvPicPr>
        <p:blipFill>
          <a:blip r:embed="rId5"/>
          <a:stretch>
            <a:fillRect/>
          </a:stretch>
        </p:blipFill>
        <p:spPr>
          <a:xfrm>
            <a:off x="4820036" y="4456546"/>
            <a:ext cx="1407256" cy="892565"/>
          </a:xfrm>
          <a:prstGeom prst="rect">
            <a:avLst/>
          </a:prstGeom>
        </p:spPr>
      </p:pic>
      <p:pic>
        <p:nvPicPr>
          <p:cNvPr id="7" name="Picture 6"/>
          <p:cNvPicPr>
            <a:picLocks noChangeAspect="1"/>
          </p:cNvPicPr>
          <p:nvPr/>
        </p:nvPicPr>
        <p:blipFill>
          <a:blip r:embed="rId6"/>
          <a:stretch>
            <a:fillRect/>
          </a:stretch>
        </p:blipFill>
        <p:spPr>
          <a:xfrm>
            <a:off x="575813" y="7643870"/>
            <a:ext cx="3286125" cy="1790700"/>
          </a:xfrm>
          <a:prstGeom prst="rect">
            <a:avLst/>
          </a:prstGeom>
        </p:spPr>
      </p:pic>
      <p:sp>
        <p:nvSpPr>
          <p:cNvPr id="8" name="Rectangle 7"/>
          <p:cNvSpPr/>
          <p:nvPr/>
        </p:nvSpPr>
        <p:spPr>
          <a:xfrm>
            <a:off x="575813" y="974565"/>
            <a:ext cx="5917752" cy="297632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198125" y="4315536"/>
            <a:ext cx="6295439" cy="52175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198124" y="485379"/>
            <a:ext cx="6659875" cy="415498"/>
          </a:xfrm>
          <a:prstGeom prst="rect">
            <a:avLst/>
          </a:prstGeom>
        </p:spPr>
        <p:txBody>
          <a:bodyPr wrap="square">
            <a:spAutoFit/>
          </a:bodyPr>
          <a:lstStyle/>
          <a:p>
            <a:r>
              <a:rPr lang="zh-HK" altLang="en-US" sz="1050" dirty="0">
                <a:solidFill>
                  <a:srgbClr val="FF0000"/>
                </a:solidFill>
              </a:rPr>
              <a:t>https://www.coursera.org/learn/excel-vba-for-creative-problem-solving-part-1/lecture/f7GZv/all-about-the-multi-alternative-if-then</a:t>
            </a:r>
          </a:p>
        </p:txBody>
      </p:sp>
    </p:spTree>
    <p:extLst>
      <p:ext uri="{BB962C8B-B14F-4D97-AF65-F5344CB8AC3E}">
        <p14:creationId xmlns:p14="http://schemas.microsoft.com/office/powerpoint/2010/main" val="1145955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813" y="75088"/>
            <a:ext cx="5643832" cy="400110"/>
          </a:xfrm>
          <a:prstGeom prst="rect">
            <a:avLst/>
          </a:prstGeom>
        </p:spPr>
        <p:txBody>
          <a:bodyPr wrap="square">
            <a:spAutoFit/>
          </a:bodyPr>
          <a:lstStyle/>
          <a:p>
            <a:pPr algn="ctr"/>
            <a:r>
              <a:rPr lang="en-US" altLang="zh-HK" sz="2000" b="1" u="sng" dirty="0" smtClean="0">
                <a:latin typeface="OpenSans-Light"/>
              </a:rPr>
              <a:t>Repetition:  Loops</a:t>
            </a:r>
            <a:endParaRPr lang="zh-HK" altLang="en-US" sz="2000" b="1" u="sng" dirty="0"/>
          </a:p>
        </p:txBody>
      </p:sp>
      <p:pic>
        <p:nvPicPr>
          <p:cNvPr id="3" name="Picture 2"/>
          <p:cNvPicPr>
            <a:picLocks noChangeAspect="1"/>
          </p:cNvPicPr>
          <p:nvPr/>
        </p:nvPicPr>
        <p:blipFill>
          <a:blip r:embed="rId2"/>
          <a:stretch>
            <a:fillRect/>
          </a:stretch>
        </p:blipFill>
        <p:spPr>
          <a:xfrm>
            <a:off x="858884" y="1042479"/>
            <a:ext cx="4842164" cy="2207272"/>
          </a:xfrm>
          <a:prstGeom prst="rect">
            <a:avLst/>
          </a:prstGeom>
        </p:spPr>
      </p:pic>
      <p:pic>
        <p:nvPicPr>
          <p:cNvPr id="5" name="Picture 4"/>
          <p:cNvPicPr>
            <a:picLocks noChangeAspect="1"/>
          </p:cNvPicPr>
          <p:nvPr/>
        </p:nvPicPr>
        <p:blipFill>
          <a:blip r:embed="rId3"/>
          <a:stretch>
            <a:fillRect/>
          </a:stretch>
        </p:blipFill>
        <p:spPr>
          <a:xfrm>
            <a:off x="1275502" y="4174820"/>
            <a:ext cx="4639962" cy="2379613"/>
          </a:xfrm>
          <a:prstGeom prst="rect">
            <a:avLst/>
          </a:prstGeom>
        </p:spPr>
      </p:pic>
      <p:pic>
        <p:nvPicPr>
          <p:cNvPr id="8" name="Picture 7"/>
          <p:cNvPicPr>
            <a:picLocks noChangeAspect="1"/>
          </p:cNvPicPr>
          <p:nvPr/>
        </p:nvPicPr>
        <p:blipFill>
          <a:blip r:embed="rId4"/>
          <a:stretch>
            <a:fillRect/>
          </a:stretch>
        </p:blipFill>
        <p:spPr>
          <a:xfrm>
            <a:off x="1943984" y="3644545"/>
            <a:ext cx="2514600" cy="333375"/>
          </a:xfrm>
          <a:prstGeom prst="rect">
            <a:avLst/>
          </a:prstGeom>
        </p:spPr>
      </p:pic>
      <p:pic>
        <p:nvPicPr>
          <p:cNvPr id="9" name="Picture 8"/>
          <p:cNvPicPr>
            <a:picLocks noChangeAspect="1"/>
          </p:cNvPicPr>
          <p:nvPr/>
        </p:nvPicPr>
        <p:blipFill>
          <a:blip r:embed="rId5"/>
          <a:stretch>
            <a:fillRect/>
          </a:stretch>
        </p:blipFill>
        <p:spPr>
          <a:xfrm>
            <a:off x="664602" y="4048059"/>
            <a:ext cx="1746972" cy="805774"/>
          </a:xfrm>
          <a:prstGeom prst="rect">
            <a:avLst/>
          </a:prstGeom>
        </p:spPr>
      </p:pic>
      <p:sp>
        <p:nvSpPr>
          <p:cNvPr id="10" name="Rectangle 9"/>
          <p:cNvSpPr/>
          <p:nvPr/>
        </p:nvSpPr>
        <p:spPr>
          <a:xfrm>
            <a:off x="416519" y="3547997"/>
            <a:ext cx="5652655" cy="31865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Rectangle 10"/>
          <p:cNvSpPr/>
          <p:nvPr/>
        </p:nvSpPr>
        <p:spPr>
          <a:xfrm>
            <a:off x="566990" y="956040"/>
            <a:ext cx="5336099" cy="24469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Rectangle 3"/>
          <p:cNvSpPr/>
          <p:nvPr/>
        </p:nvSpPr>
        <p:spPr>
          <a:xfrm>
            <a:off x="229484" y="441290"/>
            <a:ext cx="6628516" cy="415498"/>
          </a:xfrm>
          <a:prstGeom prst="rect">
            <a:avLst/>
          </a:prstGeom>
        </p:spPr>
        <p:txBody>
          <a:bodyPr wrap="square">
            <a:spAutoFit/>
          </a:bodyPr>
          <a:lstStyle/>
          <a:p>
            <a:r>
              <a:rPr lang="zh-HK" altLang="en-US" sz="1050" dirty="0">
                <a:solidFill>
                  <a:srgbClr val="FF0000"/>
                </a:solidFill>
              </a:rPr>
              <a:t>https://www.coursera.org/learn/excel-vba-for-creative-problem-solving-part-1/lecture/ui465/variable-iteration-loops-do-loops</a:t>
            </a:r>
          </a:p>
        </p:txBody>
      </p:sp>
    </p:spTree>
    <p:extLst>
      <p:ext uri="{BB962C8B-B14F-4D97-AF65-F5344CB8AC3E}">
        <p14:creationId xmlns:p14="http://schemas.microsoft.com/office/powerpoint/2010/main" val="352244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3362" y="352733"/>
            <a:ext cx="3256848" cy="1719859"/>
          </a:xfrm>
          <a:prstGeom prst="rect">
            <a:avLst/>
          </a:prstGeom>
        </p:spPr>
      </p:pic>
      <p:pic>
        <p:nvPicPr>
          <p:cNvPr id="3" name="Picture 2"/>
          <p:cNvPicPr>
            <a:picLocks noChangeAspect="1"/>
          </p:cNvPicPr>
          <p:nvPr/>
        </p:nvPicPr>
        <p:blipFill>
          <a:blip r:embed="rId3"/>
          <a:stretch>
            <a:fillRect/>
          </a:stretch>
        </p:blipFill>
        <p:spPr>
          <a:xfrm>
            <a:off x="3208757" y="2352796"/>
            <a:ext cx="2995772" cy="1432125"/>
          </a:xfrm>
          <a:prstGeom prst="rect">
            <a:avLst/>
          </a:prstGeom>
        </p:spPr>
      </p:pic>
      <p:pic>
        <p:nvPicPr>
          <p:cNvPr id="4" name="Picture 3"/>
          <p:cNvPicPr>
            <a:picLocks noChangeAspect="1"/>
          </p:cNvPicPr>
          <p:nvPr/>
        </p:nvPicPr>
        <p:blipFill>
          <a:blip r:embed="rId4"/>
          <a:stretch>
            <a:fillRect/>
          </a:stretch>
        </p:blipFill>
        <p:spPr>
          <a:xfrm>
            <a:off x="1088020" y="2352796"/>
            <a:ext cx="2120737" cy="1804995"/>
          </a:xfrm>
          <a:prstGeom prst="rect">
            <a:avLst/>
          </a:prstGeom>
        </p:spPr>
      </p:pic>
      <p:sp>
        <p:nvSpPr>
          <p:cNvPr id="6" name="Rectangle 5"/>
          <p:cNvSpPr/>
          <p:nvPr/>
        </p:nvSpPr>
        <p:spPr>
          <a:xfrm>
            <a:off x="902825" y="168186"/>
            <a:ext cx="5420992" cy="73340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7" name="Picture 6"/>
          <p:cNvPicPr>
            <a:picLocks noChangeAspect="1"/>
          </p:cNvPicPr>
          <p:nvPr/>
        </p:nvPicPr>
        <p:blipFill>
          <a:blip r:embed="rId5"/>
          <a:stretch>
            <a:fillRect/>
          </a:stretch>
        </p:blipFill>
        <p:spPr>
          <a:xfrm>
            <a:off x="1016495" y="4843930"/>
            <a:ext cx="5188034" cy="2388143"/>
          </a:xfrm>
          <a:prstGeom prst="rect">
            <a:avLst/>
          </a:prstGeom>
        </p:spPr>
      </p:pic>
      <p:sp>
        <p:nvSpPr>
          <p:cNvPr id="8" name="TextBox 7"/>
          <p:cNvSpPr txBox="1"/>
          <p:nvPr/>
        </p:nvSpPr>
        <p:spPr>
          <a:xfrm>
            <a:off x="1148928" y="4471060"/>
            <a:ext cx="4928785" cy="338554"/>
          </a:xfrm>
          <a:prstGeom prst="rect">
            <a:avLst/>
          </a:prstGeom>
          <a:noFill/>
        </p:spPr>
        <p:txBody>
          <a:bodyPr wrap="none" rtlCol="0">
            <a:spAutoFit/>
          </a:bodyPr>
          <a:lstStyle/>
          <a:p>
            <a:r>
              <a:rPr lang="en-US" altLang="zh-HK" sz="1600" smtClean="0"/>
              <a:t>So if set </a:t>
            </a:r>
            <a:r>
              <a:rPr lang="en-US" altLang="zh-HK" sz="1600" dirty="0" err="1" smtClean="0"/>
              <a:t>i</a:t>
            </a:r>
            <a:r>
              <a:rPr lang="en-US" altLang="zh-HK" sz="1600" dirty="0" smtClean="0"/>
              <a:t>=35 at the beginning, it will skip over to End Sub</a:t>
            </a:r>
            <a:endParaRPr lang="zh-HK" altLang="en-US" sz="1600" dirty="0"/>
          </a:p>
        </p:txBody>
      </p:sp>
      <p:sp>
        <p:nvSpPr>
          <p:cNvPr id="9" name="TextBox 8"/>
          <p:cNvSpPr txBox="1"/>
          <p:nvPr/>
        </p:nvSpPr>
        <p:spPr>
          <a:xfrm>
            <a:off x="914840" y="352733"/>
            <a:ext cx="1388522" cy="461665"/>
          </a:xfrm>
          <a:prstGeom prst="rect">
            <a:avLst/>
          </a:prstGeom>
          <a:noFill/>
        </p:spPr>
        <p:txBody>
          <a:bodyPr wrap="none" rtlCol="0">
            <a:spAutoFit/>
          </a:bodyPr>
          <a:lstStyle/>
          <a:p>
            <a:r>
              <a:rPr lang="en-US" altLang="zh-HK" sz="2400" b="1" dirty="0" smtClean="0">
                <a:solidFill>
                  <a:srgbClr val="FF0000"/>
                </a:solidFill>
              </a:rPr>
              <a:t>Do-While</a:t>
            </a:r>
            <a:endParaRPr lang="zh-HK" altLang="en-US" sz="2400" b="1" dirty="0">
              <a:solidFill>
                <a:srgbClr val="FF0000"/>
              </a:solidFill>
            </a:endParaRPr>
          </a:p>
        </p:txBody>
      </p:sp>
    </p:spTree>
    <p:extLst>
      <p:ext uri="{BB962C8B-B14F-4D97-AF65-F5344CB8AC3E}">
        <p14:creationId xmlns:p14="http://schemas.microsoft.com/office/powerpoint/2010/main" val="333943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9784" y="337562"/>
            <a:ext cx="4194255" cy="2884445"/>
          </a:xfrm>
          <a:prstGeom prst="rect">
            <a:avLst/>
          </a:prstGeom>
        </p:spPr>
      </p:pic>
      <p:pic>
        <p:nvPicPr>
          <p:cNvPr id="3" name="Picture 2"/>
          <p:cNvPicPr>
            <a:picLocks noChangeAspect="1"/>
          </p:cNvPicPr>
          <p:nvPr/>
        </p:nvPicPr>
        <p:blipFill>
          <a:blip r:embed="rId3"/>
          <a:stretch>
            <a:fillRect/>
          </a:stretch>
        </p:blipFill>
        <p:spPr>
          <a:xfrm>
            <a:off x="3418147" y="3553428"/>
            <a:ext cx="3171757" cy="3130350"/>
          </a:xfrm>
          <a:prstGeom prst="rect">
            <a:avLst/>
          </a:prstGeom>
        </p:spPr>
      </p:pic>
      <p:pic>
        <p:nvPicPr>
          <p:cNvPr id="4" name="Picture 3"/>
          <p:cNvPicPr>
            <a:picLocks noChangeAspect="1"/>
          </p:cNvPicPr>
          <p:nvPr/>
        </p:nvPicPr>
        <p:blipFill>
          <a:blip r:embed="rId4"/>
          <a:stretch>
            <a:fillRect/>
          </a:stretch>
        </p:blipFill>
        <p:spPr>
          <a:xfrm>
            <a:off x="486136" y="3648226"/>
            <a:ext cx="2688944" cy="2616661"/>
          </a:xfrm>
          <a:prstGeom prst="rect">
            <a:avLst/>
          </a:prstGeom>
        </p:spPr>
      </p:pic>
      <p:sp>
        <p:nvSpPr>
          <p:cNvPr id="5" name="Rectangle 4"/>
          <p:cNvSpPr/>
          <p:nvPr/>
        </p:nvSpPr>
        <p:spPr>
          <a:xfrm>
            <a:off x="243069" y="168186"/>
            <a:ext cx="6462716" cy="682292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TextBox 5"/>
          <p:cNvSpPr txBox="1"/>
          <p:nvPr/>
        </p:nvSpPr>
        <p:spPr>
          <a:xfrm>
            <a:off x="312691" y="348387"/>
            <a:ext cx="1655348" cy="461665"/>
          </a:xfrm>
          <a:prstGeom prst="rect">
            <a:avLst/>
          </a:prstGeom>
          <a:noFill/>
        </p:spPr>
        <p:txBody>
          <a:bodyPr wrap="square" rtlCol="0">
            <a:spAutoFit/>
          </a:bodyPr>
          <a:lstStyle/>
          <a:p>
            <a:r>
              <a:rPr lang="en-US" altLang="zh-HK" sz="2400" b="1" dirty="0" smtClean="0">
                <a:solidFill>
                  <a:srgbClr val="FF0000"/>
                </a:solidFill>
              </a:rPr>
              <a:t>Do-Until</a:t>
            </a:r>
            <a:endParaRPr lang="zh-HK" altLang="en-US" sz="2400" b="1" dirty="0">
              <a:solidFill>
                <a:srgbClr val="FF0000"/>
              </a:solidFill>
            </a:endParaRPr>
          </a:p>
        </p:txBody>
      </p:sp>
    </p:spTree>
    <p:extLst>
      <p:ext uri="{BB962C8B-B14F-4D97-AF65-F5344CB8AC3E}">
        <p14:creationId xmlns:p14="http://schemas.microsoft.com/office/powerpoint/2010/main" val="3265594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813" y="75088"/>
            <a:ext cx="5643832" cy="400110"/>
          </a:xfrm>
          <a:prstGeom prst="rect">
            <a:avLst/>
          </a:prstGeom>
        </p:spPr>
        <p:txBody>
          <a:bodyPr wrap="square">
            <a:spAutoFit/>
          </a:bodyPr>
          <a:lstStyle/>
          <a:p>
            <a:pPr algn="ctr"/>
            <a:r>
              <a:rPr lang="en-US" altLang="zh-HK" sz="2000" b="1" u="sng" smtClean="0">
                <a:latin typeface="OpenSans-Light"/>
              </a:rPr>
              <a:t>Do  Loops Examples</a:t>
            </a:r>
            <a:endParaRPr lang="zh-HK" altLang="en-US" sz="2000" b="1" u="sng" dirty="0"/>
          </a:p>
        </p:txBody>
      </p:sp>
      <p:pic>
        <p:nvPicPr>
          <p:cNvPr id="3" name="Picture 2"/>
          <p:cNvPicPr>
            <a:picLocks noChangeAspect="1"/>
          </p:cNvPicPr>
          <p:nvPr/>
        </p:nvPicPr>
        <p:blipFill>
          <a:blip r:embed="rId2"/>
          <a:stretch>
            <a:fillRect/>
          </a:stretch>
        </p:blipFill>
        <p:spPr>
          <a:xfrm>
            <a:off x="200890" y="1017627"/>
            <a:ext cx="4419601" cy="629736"/>
          </a:xfrm>
          <a:prstGeom prst="rect">
            <a:avLst/>
          </a:prstGeom>
        </p:spPr>
      </p:pic>
      <p:pic>
        <p:nvPicPr>
          <p:cNvPr id="4" name="Picture 3"/>
          <p:cNvPicPr>
            <a:picLocks noChangeAspect="1"/>
          </p:cNvPicPr>
          <p:nvPr/>
        </p:nvPicPr>
        <p:blipFill>
          <a:blip r:embed="rId3"/>
          <a:stretch>
            <a:fillRect/>
          </a:stretch>
        </p:blipFill>
        <p:spPr>
          <a:xfrm>
            <a:off x="3567546" y="1521054"/>
            <a:ext cx="2989551" cy="1844924"/>
          </a:xfrm>
          <a:prstGeom prst="rect">
            <a:avLst/>
          </a:prstGeom>
        </p:spPr>
      </p:pic>
      <p:sp>
        <p:nvSpPr>
          <p:cNvPr id="5" name="Rectangle 4"/>
          <p:cNvSpPr/>
          <p:nvPr/>
        </p:nvSpPr>
        <p:spPr>
          <a:xfrm>
            <a:off x="266699" y="1724283"/>
            <a:ext cx="3820391" cy="1708160"/>
          </a:xfrm>
          <a:prstGeom prst="rect">
            <a:avLst/>
          </a:prstGeom>
        </p:spPr>
        <p:txBody>
          <a:bodyPr wrap="square">
            <a:spAutoFit/>
          </a:bodyPr>
          <a:lstStyle/>
          <a:p>
            <a:r>
              <a:rPr lang="en-US" altLang="zh-HK" sz="1050" dirty="0" smtClean="0">
                <a:solidFill>
                  <a:srgbClr val="FF0000"/>
                </a:solidFill>
                <a:latin typeface="OpenSans"/>
              </a:rPr>
              <a:t>1) Inside </a:t>
            </a:r>
            <a:r>
              <a:rPr lang="en-US" altLang="zh-HK" sz="1050" dirty="0">
                <a:solidFill>
                  <a:srgbClr val="FF0000"/>
                </a:solidFill>
                <a:latin typeface="OpenSans"/>
              </a:rPr>
              <a:t>the Do Loop, we first ask </a:t>
            </a:r>
            <a:r>
              <a:rPr lang="en-US" altLang="zh-HK" sz="1050" dirty="0" smtClean="0">
                <a:solidFill>
                  <a:srgbClr val="FF0000"/>
                </a:solidFill>
                <a:latin typeface="OpenSans"/>
              </a:rPr>
              <a:t>user </a:t>
            </a:r>
            <a:r>
              <a:rPr lang="en-US" altLang="zh-HK" sz="1050" dirty="0">
                <a:solidFill>
                  <a:srgbClr val="FF0000"/>
                </a:solidFill>
                <a:latin typeface="OpenSans"/>
              </a:rPr>
              <a:t>for the percentage,</a:t>
            </a:r>
          </a:p>
          <a:p>
            <a:r>
              <a:rPr lang="en-US" altLang="zh-HK" sz="1050" dirty="0" smtClean="0">
                <a:solidFill>
                  <a:srgbClr val="FF0000"/>
                </a:solidFill>
                <a:latin typeface="OpenSans"/>
              </a:rPr>
              <a:t>and </a:t>
            </a:r>
            <a:r>
              <a:rPr lang="en-US" altLang="zh-HK" sz="1050" dirty="0">
                <a:solidFill>
                  <a:srgbClr val="FF0000"/>
                </a:solidFill>
                <a:latin typeface="OpenSans"/>
              </a:rPr>
              <a:t>then </a:t>
            </a:r>
            <a:r>
              <a:rPr lang="en-US" altLang="zh-HK" sz="1050" dirty="0" smtClean="0">
                <a:solidFill>
                  <a:srgbClr val="FF0000"/>
                </a:solidFill>
                <a:latin typeface="OpenSans"/>
              </a:rPr>
              <a:t>test </a:t>
            </a:r>
            <a:r>
              <a:rPr lang="en-US" altLang="zh-HK" sz="1050" dirty="0">
                <a:solidFill>
                  <a:srgbClr val="FF0000"/>
                </a:solidFill>
                <a:latin typeface="OpenSans"/>
              </a:rPr>
              <a:t>to make sure </a:t>
            </a:r>
            <a:r>
              <a:rPr lang="en-US" altLang="zh-HK" sz="1050" dirty="0" smtClean="0">
                <a:solidFill>
                  <a:srgbClr val="FF0000"/>
                </a:solidFill>
                <a:latin typeface="OpenSans"/>
              </a:rPr>
              <a:t>between 0 and 100.</a:t>
            </a:r>
            <a:endParaRPr lang="en-US" altLang="zh-HK" sz="1050" dirty="0">
              <a:solidFill>
                <a:srgbClr val="FF0000"/>
              </a:solidFill>
              <a:latin typeface="OpenSans"/>
            </a:endParaRPr>
          </a:p>
          <a:p>
            <a:endParaRPr lang="en-US" altLang="zh-HK" sz="1050" dirty="0" smtClean="0">
              <a:solidFill>
                <a:srgbClr val="FF0000"/>
              </a:solidFill>
              <a:latin typeface="OpenSans"/>
            </a:endParaRPr>
          </a:p>
          <a:p>
            <a:r>
              <a:rPr lang="en-US" altLang="zh-HK" sz="1050" dirty="0" smtClean="0">
                <a:solidFill>
                  <a:srgbClr val="FF0000"/>
                </a:solidFill>
                <a:latin typeface="OpenSans"/>
              </a:rPr>
              <a:t>2) If </a:t>
            </a:r>
            <a:r>
              <a:rPr lang="en-US" altLang="zh-HK" sz="1050" dirty="0">
                <a:solidFill>
                  <a:srgbClr val="FF0000"/>
                </a:solidFill>
                <a:latin typeface="OpenSans"/>
              </a:rPr>
              <a:t>true, </a:t>
            </a:r>
            <a:r>
              <a:rPr lang="en-US" altLang="zh-HK" sz="1050" dirty="0" smtClean="0">
                <a:solidFill>
                  <a:srgbClr val="FF0000"/>
                </a:solidFill>
                <a:latin typeface="OpenSans"/>
              </a:rPr>
              <a:t>we </a:t>
            </a:r>
            <a:r>
              <a:rPr lang="en-US" altLang="zh-HK" sz="1050" dirty="0">
                <a:solidFill>
                  <a:srgbClr val="FF0000"/>
                </a:solidFill>
                <a:latin typeface="OpenSans"/>
              </a:rPr>
              <a:t>exit the Do </a:t>
            </a:r>
            <a:r>
              <a:rPr lang="en-US" altLang="zh-HK" sz="1050" dirty="0" smtClean="0">
                <a:solidFill>
                  <a:srgbClr val="FF0000"/>
                </a:solidFill>
                <a:latin typeface="OpenSans"/>
              </a:rPr>
              <a:t>Loop.</a:t>
            </a:r>
          </a:p>
          <a:p>
            <a:endParaRPr lang="en-US" altLang="zh-HK" sz="1050" dirty="0" smtClean="0">
              <a:solidFill>
                <a:srgbClr val="FF0000"/>
              </a:solidFill>
              <a:latin typeface="OpenSans"/>
            </a:endParaRPr>
          </a:p>
          <a:p>
            <a:r>
              <a:rPr lang="en-US" altLang="zh-HK" sz="1050" dirty="0" smtClean="0">
                <a:solidFill>
                  <a:srgbClr val="FF0000"/>
                </a:solidFill>
                <a:latin typeface="OpenSans"/>
              </a:rPr>
              <a:t>3) If false, we </a:t>
            </a:r>
            <a:r>
              <a:rPr lang="en-US" altLang="zh-HK" sz="1050" dirty="0">
                <a:solidFill>
                  <a:srgbClr val="FF0000"/>
                </a:solidFill>
                <a:latin typeface="OpenSans"/>
              </a:rPr>
              <a:t>want to first provide </a:t>
            </a:r>
            <a:r>
              <a:rPr lang="en-US" altLang="zh-HK" sz="1050" dirty="0" smtClean="0">
                <a:solidFill>
                  <a:srgbClr val="FF0000"/>
                </a:solidFill>
                <a:latin typeface="OpenSans"/>
              </a:rPr>
              <a:t>the user with a </a:t>
            </a:r>
            <a:r>
              <a:rPr lang="en-US" altLang="zh-HK" sz="1050" dirty="0">
                <a:solidFill>
                  <a:srgbClr val="FF0000"/>
                </a:solidFill>
                <a:latin typeface="OpenSans"/>
              </a:rPr>
              <a:t>correction </a:t>
            </a:r>
            <a:r>
              <a:rPr lang="en-US" altLang="zh-HK" sz="1050" dirty="0" smtClean="0">
                <a:solidFill>
                  <a:srgbClr val="FF0000"/>
                </a:solidFill>
                <a:latin typeface="OpenSans"/>
              </a:rPr>
              <a:t>message, and then </a:t>
            </a:r>
            <a:r>
              <a:rPr lang="en-US" altLang="zh-HK" sz="1050" dirty="0">
                <a:solidFill>
                  <a:srgbClr val="FF0000"/>
                </a:solidFill>
                <a:latin typeface="OpenSans"/>
              </a:rPr>
              <a:t>loop back to the initial Do Loop.</a:t>
            </a:r>
          </a:p>
          <a:p>
            <a:r>
              <a:rPr lang="en-US" altLang="zh-HK" sz="1050" dirty="0">
                <a:solidFill>
                  <a:srgbClr val="373A3C"/>
                </a:solidFill>
                <a:latin typeface="OpenSans"/>
              </a:rPr>
              <a:t> </a:t>
            </a:r>
            <a:endParaRPr lang="en-US" altLang="zh-HK" sz="1050" dirty="0" smtClean="0">
              <a:solidFill>
                <a:srgbClr val="373A3C"/>
              </a:solidFill>
              <a:latin typeface="OpenSans"/>
            </a:endParaRPr>
          </a:p>
          <a:p>
            <a:r>
              <a:rPr lang="en-US" altLang="zh-HK" sz="1050" dirty="0" smtClean="0">
                <a:solidFill>
                  <a:srgbClr val="FF0000"/>
                </a:solidFill>
                <a:latin typeface="OpenSans"/>
              </a:rPr>
              <a:t>So </a:t>
            </a:r>
            <a:r>
              <a:rPr lang="en-US" altLang="zh-HK" sz="1050" dirty="0">
                <a:solidFill>
                  <a:srgbClr val="FF0000"/>
                </a:solidFill>
                <a:latin typeface="OpenSans"/>
              </a:rPr>
              <a:t>this is input validation </a:t>
            </a:r>
            <a:r>
              <a:rPr lang="en-US" altLang="zh-HK" sz="1050" dirty="0" smtClean="0">
                <a:solidFill>
                  <a:srgbClr val="FF0000"/>
                </a:solidFill>
                <a:latin typeface="OpenSans"/>
              </a:rPr>
              <a:t>procedure.</a:t>
            </a:r>
            <a:endParaRPr lang="en-US" altLang="zh-HK" sz="1050" dirty="0">
              <a:solidFill>
                <a:srgbClr val="FF0000"/>
              </a:solidFill>
              <a:latin typeface="OpenSans"/>
            </a:endParaRPr>
          </a:p>
          <a:p>
            <a:r>
              <a:rPr lang="en-US" altLang="zh-HK" sz="1050" dirty="0">
                <a:solidFill>
                  <a:srgbClr val="373A3C"/>
                </a:solidFill>
                <a:latin typeface="OpenSans"/>
              </a:rPr>
              <a:t> </a:t>
            </a:r>
            <a:endParaRPr lang="zh-HK" altLang="en-US" sz="1050" dirty="0"/>
          </a:p>
        </p:txBody>
      </p:sp>
      <p:pic>
        <p:nvPicPr>
          <p:cNvPr id="6" name="Picture 5"/>
          <p:cNvPicPr>
            <a:picLocks noChangeAspect="1"/>
          </p:cNvPicPr>
          <p:nvPr/>
        </p:nvPicPr>
        <p:blipFill>
          <a:blip r:embed="rId4"/>
          <a:stretch>
            <a:fillRect/>
          </a:stretch>
        </p:blipFill>
        <p:spPr>
          <a:xfrm>
            <a:off x="2623055" y="3509363"/>
            <a:ext cx="3994871" cy="1269325"/>
          </a:xfrm>
          <a:prstGeom prst="rect">
            <a:avLst/>
          </a:prstGeom>
        </p:spPr>
      </p:pic>
      <p:sp>
        <p:nvSpPr>
          <p:cNvPr id="8" name="Rectangle 7"/>
          <p:cNvSpPr/>
          <p:nvPr/>
        </p:nvSpPr>
        <p:spPr>
          <a:xfrm>
            <a:off x="92597" y="568914"/>
            <a:ext cx="6613188" cy="44187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9" name="Picture 8"/>
          <p:cNvPicPr>
            <a:picLocks noChangeAspect="1"/>
          </p:cNvPicPr>
          <p:nvPr/>
        </p:nvPicPr>
        <p:blipFill>
          <a:blip r:embed="rId5"/>
          <a:stretch>
            <a:fillRect/>
          </a:stretch>
        </p:blipFill>
        <p:spPr>
          <a:xfrm>
            <a:off x="266699" y="6177581"/>
            <a:ext cx="4671061" cy="783735"/>
          </a:xfrm>
          <a:prstGeom prst="rect">
            <a:avLst/>
          </a:prstGeom>
        </p:spPr>
      </p:pic>
      <p:pic>
        <p:nvPicPr>
          <p:cNvPr id="10" name="Picture 9"/>
          <p:cNvPicPr>
            <a:picLocks noChangeAspect="1"/>
          </p:cNvPicPr>
          <p:nvPr/>
        </p:nvPicPr>
        <p:blipFill>
          <a:blip r:embed="rId6"/>
          <a:stretch>
            <a:fillRect/>
          </a:stretch>
        </p:blipFill>
        <p:spPr>
          <a:xfrm>
            <a:off x="243069" y="7030328"/>
            <a:ext cx="3133117" cy="2101854"/>
          </a:xfrm>
          <a:prstGeom prst="rect">
            <a:avLst/>
          </a:prstGeom>
        </p:spPr>
      </p:pic>
      <p:pic>
        <p:nvPicPr>
          <p:cNvPr id="11" name="Picture 10"/>
          <p:cNvPicPr>
            <a:picLocks noChangeAspect="1"/>
          </p:cNvPicPr>
          <p:nvPr/>
        </p:nvPicPr>
        <p:blipFill>
          <a:blip r:embed="rId7"/>
          <a:stretch>
            <a:fillRect/>
          </a:stretch>
        </p:blipFill>
        <p:spPr>
          <a:xfrm>
            <a:off x="2393291" y="7031493"/>
            <a:ext cx="3826354" cy="1281302"/>
          </a:xfrm>
          <a:prstGeom prst="rect">
            <a:avLst/>
          </a:prstGeom>
        </p:spPr>
      </p:pic>
      <p:sp>
        <p:nvSpPr>
          <p:cNvPr id="12" name="TextBox 11"/>
          <p:cNvSpPr txBox="1"/>
          <p:nvPr/>
        </p:nvSpPr>
        <p:spPr>
          <a:xfrm>
            <a:off x="6153694" y="7484535"/>
            <a:ext cx="1104181" cy="215444"/>
          </a:xfrm>
          <a:prstGeom prst="rect">
            <a:avLst/>
          </a:prstGeom>
          <a:noFill/>
        </p:spPr>
        <p:txBody>
          <a:bodyPr wrap="square" rtlCol="0">
            <a:spAutoFit/>
          </a:bodyPr>
          <a:lstStyle/>
          <a:p>
            <a:r>
              <a:rPr lang="en-US" altLang="zh-HK" sz="800" dirty="0">
                <a:latin typeface="Dotum" panose="020B0600000101010101" pitchFamily="34" charset="-127"/>
                <a:ea typeface="Dotum" panose="020B0600000101010101" pitchFamily="34" charset="-127"/>
              </a:rPr>
              <a:t>a</a:t>
            </a:r>
            <a:r>
              <a:rPr lang="en-US" altLang="zh-HK" sz="800" dirty="0" smtClean="0">
                <a:latin typeface="Dotum" panose="020B0600000101010101" pitchFamily="34" charset="-127"/>
                <a:ea typeface="Dotum" panose="020B0600000101010101" pitchFamily="34" charset="-127"/>
              </a:rPr>
              <a:t>nd 10”) </a:t>
            </a:r>
            <a:endParaRPr lang="zh-HK" altLang="en-US" sz="800" dirty="0">
              <a:latin typeface="Dotum" panose="020B0600000101010101" pitchFamily="34" charset="-127"/>
              <a:ea typeface="Dotum" panose="020B0600000101010101" pitchFamily="34" charset="-127"/>
            </a:endParaRPr>
          </a:p>
        </p:txBody>
      </p:sp>
      <p:sp>
        <p:nvSpPr>
          <p:cNvPr id="13" name="Rectangle 12"/>
          <p:cNvSpPr/>
          <p:nvPr/>
        </p:nvSpPr>
        <p:spPr>
          <a:xfrm>
            <a:off x="135974" y="5475425"/>
            <a:ext cx="6613188" cy="39103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Rectangle 6"/>
          <p:cNvSpPr/>
          <p:nvPr/>
        </p:nvSpPr>
        <p:spPr>
          <a:xfrm>
            <a:off x="200888" y="590821"/>
            <a:ext cx="6591301" cy="415498"/>
          </a:xfrm>
          <a:prstGeom prst="rect">
            <a:avLst/>
          </a:prstGeom>
        </p:spPr>
        <p:txBody>
          <a:bodyPr wrap="square">
            <a:spAutoFit/>
          </a:bodyPr>
          <a:lstStyle/>
          <a:p>
            <a:r>
              <a:rPr lang="zh-HK" altLang="en-US" sz="1050" dirty="0">
                <a:solidFill>
                  <a:srgbClr val="FF0000"/>
                </a:solidFill>
              </a:rPr>
              <a:t>https://www.coursera.org/learn/excel-vba-for-creative-problem-solving-part-1/lecture/R225P/validating-user-input-using-a-do-loop</a:t>
            </a:r>
          </a:p>
        </p:txBody>
      </p:sp>
      <p:sp>
        <p:nvSpPr>
          <p:cNvPr id="14" name="Rectangle 13"/>
          <p:cNvSpPr/>
          <p:nvPr/>
        </p:nvSpPr>
        <p:spPr>
          <a:xfrm>
            <a:off x="351633" y="5569141"/>
            <a:ext cx="6289813" cy="400110"/>
          </a:xfrm>
          <a:prstGeom prst="rect">
            <a:avLst/>
          </a:prstGeom>
        </p:spPr>
        <p:txBody>
          <a:bodyPr wrap="square">
            <a:spAutoFit/>
          </a:bodyPr>
          <a:lstStyle/>
          <a:p>
            <a:r>
              <a:rPr lang="zh-HK" altLang="en-US" sz="1000" dirty="0">
                <a:solidFill>
                  <a:srgbClr val="FF0000"/>
                </a:solidFill>
              </a:rPr>
              <a:t>https://www.coursera.org/learn/excel-vba-for-creative-problem-solving-part-1/lecture/9wtEw/creating-a-guessing-game-using-a-do-loop</a:t>
            </a:r>
          </a:p>
        </p:txBody>
      </p:sp>
    </p:spTree>
    <p:extLst>
      <p:ext uri="{BB962C8B-B14F-4D97-AF65-F5344CB8AC3E}">
        <p14:creationId xmlns:p14="http://schemas.microsoft.com/office/powerpoint/2010/main" val="374716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146" y="497373"/>
            <a:ext cx="2640287" cy="1274844"/>
          </a:xfrm>
          <a:prstGeom prst="rect">
            <a:avLst/>
          </a:prstGeom>
        </p:spPr>
      </p:pic>
      <p:sp>
        <p:nvSpPr>
          <p:cNvPr id="3" name="Rectangle 2"/>
          <p:cNvSpPr/>
          <p:nvPr/>
        </p:nvSpPr>
        <p:spPr>
          <a:xfrm>
            <a:off x="575813" y="75088"/>
            <a:ext cx="5643832" cy="400110"/>
          </a:xfrm>
          <a:prstGeom prst="rect">
            <a:avLst/>
          </a:prstGeom>
        </p:spPr>
        <p:txBody>
          <a:bodyPr wrap="square">
            <a:spAutoFit/>
          </a:bodyPr>
          <a:lstStyle/>
          <a:p>
            <a:pPr algn="ctr"/>
            <a:r>
              <a:rPr lang="en-US" altLang="zh-HK" sz="2000" b="1" u="sng" dirty="0" smtClean="0">
                <a:latin typeface="OpenSans-Light"/>
              </a:rPr>
              <a:t>Count-Controlled Loop (For-Next)</a:t>
            </a:r>
            <a:endParaRPr lang="zh-HK" altLang="en-US" sz="2000" b="1" u="sng" dirty="0"/>
          </a:p>
        </p:txBody>
      </p:sp>
      <p:pic>
        <p:nvPicPr>
          <p:cNvPr id="4" name="Picture 3"/>
          <p:cNvPicPr>
            <a:picLocks noChangeAspect="1"/>
          </p:cNvPicPr>
          <p:nvPr/>
        </p:nvPicPr>
        <p:blipFill>
          <a:blip r:embed="rId3"/>
          <a:stretch>
            <a:fillRect/>
          </a:stretch>
        </p:blipFill>
        <p:spPr>
          <a:xfrm>
            <a:off x="1388963" y="2077849"/>
            <a:ext cx="4518164" cy="2445124"/>
          </a:xfrm>
          <a:prstGeom prst="rect">
            <a:avLst/>
          </a:prstGeom>
        </p:spPr>
      </p:pic>
      <p:sp>
        <p:nvSpPr>
          <p:cNvPr id="5" name="Rectangle 4"/>
          <p:cNvSpPr/>
          <p:nvPr/>
        </p:nvSpPr>
        <p:spPr>
          <a:xfrm>
            <a:off x="1053296" y="2002417"/>
            <a:ext cx="5143198" cy="26506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6" name="Picture 5"/>
          <p:cNvPicPr>
            <a:picLocks noChangeAspect="1"/>
          </p:cNvPicPr>
          <p:nvPr/>
        </p:nvPicPr>
        <p:blipFill>
          <a:blip r:embed="rId4"/>
          <a:stretch>
            <a:fillRect/>
          </a:stretch>
        </p:blipFill>
        <p:spPr>
          <a:xfrm>
            <a:off x="1053296" y="4882248"/>
            <a:ext cx="4461750" cy="1985545"/>
          </a:xfrm>
          <a:prstGeom prst="rect">
            <a:avLst/>
          </a:prstGeom>
        </p:spPr>
      </p:pic>
      <p:pic>
        <p:nvPicPr>
          <p:cNvPr id="7" name="Picture 6"/>
          <p:cNvPicPr>
            <a:picLocks noChangeAspect="1"/>
          </p:cNvPicPr>
          <p:nvPr/>
        </p:nvPicPr>
        <p:blipFill>
          <a:blip r:embed="rId5"/>
          <a:stretch>
            <a:fillRect/>
          </a:stretch>
        </p:blipFill>
        <p:spPr>
          <a:xfrm>
            <a:off x="436265" y="6962450"/>
            <a:ext cx="3070689" cy="1391162"/>
          </a:xfrm>
          <a:prstGeom prst="rect">
            <a:avLst/>
          </a:prstGeom>
        </p:spPr>
      </p:pic>
      <p:pic>
        <p:nvPicPr>
          <p:cNvPr id="8" name="Picture 7"/>
          <p:cNvPicPr>
            <a:picLocks noChangeAspect="1"/>
          </p:cNvPicPr>
          <p:nvPr/>
        </p:nvPicPr>
        <p:blipFill>
          <a:blip r:embed="rId6"/>
          <a:stretch>
            <a:fillRect/>
          </a:stretch>
        </p:blipFill>
        <p:spPr>
          <a:xfrm>
            <a:off x="3850187" y="6967942"/>
            <a:ext cx="2139508" cy="2560050"/>
          </a:xfrm>
          <a:prstGeom prst="rect">
            <a:avLst/>
          </a:prstGeom>
        </p:spPr>
      </p:pic>
      <p:grpSp>
        <p:nvGrpSpPr>
          <p:cNvPr id="11" name="Group 10"/>
          <p:cNvGrpSpPr/>
          <p:nvPr/>
        </p:nvGrpSpPr>
        <p:grpSpPr>
          <a:xfrm>
            <a:off x="366992" y="8448269"/>
            <a:ext cx="3383972" cy="1277989"/>
            <a:chOff x="284018" y="8522829"/>
            <a:chExt cx="3383972" cy="1277989"/>
          </a:xfrm>
        </p:grpSpPr>
        <p:pic>
          <p:nvPicPr>
            <p:cNvPr id="9" name="Picture 8"/>
            <p:cNvPicPr>
              <a:picLocks noChangeAspect="1"/>
            </p:cNvPicPr>
            <p:nvPr/>
          </p:nvPicPr>
          <p:blipFill>
            <a:blip r:embed="rId7"/>
            <a:stretch>
              <a:fillRect/>
            </a:stretch>
          </p:blipFill>
          <p:spPr>
            <a:xfrm>
              <a:off x="284018" y="8522829"/>
              <a:ext cx="3383972" cy="1277989"/>
            </a:xfrm>
            <a:prstGeom prst="rect">
              <a:avLst/>
            </a:prstGeom>
          </p:spPr>
        </p:pic>
        <p:sp>
          <p:nvSpPr>
            <p:cNvPr id="10" name="Rectangle 9"/>
            <p:cNvSpPr/>
            <p:nvPr/>
          </p:nvSpPr>
          <p:spPr>
            <a:xfrm>
              <a:off x="1129145" y="9199418"/>
              <a:ext cx="200891"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3" name="Rectangle 12"/>
          <p:cNvSpPr/>
          <p:nvPr/>
        </p:nvSpPr>
        <p:spPr>
          <a:xfrm>
            <a:off x="268146" y="4777046"/>
            <a:ext cx="5928348" cy="49492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Rectangle 11"/>
          <p:cNvSpPr/>
          <p:nvPr/>
        </p:nvSpPr>
        <p:spPr>
          <a:xfrm>
            <a:off x="3105978" y="621465"/>
            <a:ext cx="3752021" cy="577081"/>
          </a:xfrm>
          <a:prstGeom prst="rect">
            <a:avLst/>
          </a:prstGeom>
        </p:spPr>
        <p:txBody>
          <a:bodyPr wrap="square">
            <a:spAutoFit/>
          </a:bodyPr>
          <a:lstStyle/>
          <a:p>
            <a:r>
              <a:rPr lang="zh-HK" altLang="en-US" sz="1050" dirty="0">
                <a:solidFill>
                  <a:srgbClr val="FF0000"/>
                </a:solidFill>
              </a:rPr>
              <a:t>https://www.coursera.org/learn/excel-vba-for-creative-problem-solving-part-1/lecture/LK9KB/all-about-fixed-iteration-for-next-loops</a:t>
            </a:r>
          </a:p>
        </p:txBody>
      </p:sp>
    </p:spTree>
    <p:extLst>
      <p:ext uri="{BB962C8B-B14F-4D97-AF65-F5344CB8AC3E}">
        <p14:creationId xmlns:p14="http://schemas.microsoft.com/office/powerpoint/2010/main" val="71350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8815" y="2420129"/>
            <a:ext cx="4120587" cy="1087001"/>
          </a:xfrm>
          <a:prstGeom prst="rect">
            <a:avLst/>
          </a:prstGeom>
        </p:spPr>
      </p:pic>
      <p:pic>
        <p:nvPicPr>
          <p:cNvPr id="3" name="Picture 2"/>
          <p:cNvPicPr>
            <a:picLocks noChangeAspect="1"/>
          </p:cNvPicPr>
          <p:nvPr/>
        </p:nvPicPr>
        <p:blipFill>
          <a:blip r:embed="rId3"/>
          <a:stretch>
            <a:fillRect/>
          </a:stretch>
        </p:blipFill>
        <p:spPr>
          <a:xfrm>
            <a:off x="590308" y="293769"/>
            <a:ext cx="3608347" cy="1890585"/>
          </a:xfrm>
          <a:prstGeom prst="rect">
            <a:avLst/>
          </a:prstGeom>
        </p:spPr>
      </p:pic>
      <p:pic>
        <p:nvPicPr>
          <p:cNvPr id="4" name="Picture 3"/>
          <p:cNvPicPr>
            <a:picLocks noChangeAspect="1"/>
          </p:cNvPicPr>
          <p:nvPr/>
        </p:nvPicPr>
        <p:blipFill>
          <a:blip r:embed="rId4"/>
          <a:stretch>
            <a:fillRect/>
          </a:stretch>
        </p:blipFill>
        <p:spPr>
          <a:xfrm>
            <a:off x="4479402" y="293769"/>
            <a:ext cx="2165729" cy="3016773"/>
          </a:xfrm>
          <a:prstGeom prst="rect">
            <a:avLst/>
          </a:prstGeom>
        </p:spPr>
      </p:pic>
      <p:sp>
        <p:nvSpPr>
          <p:cNvPr id="6" name="Rectangle 5"/>
          <p:cNvSpPr/>
          <p:nvPr/>
        </p:nvSpPr>
        <p:spPr>
          <a:xfrm>
            <a:off x="266217" y="173622"/>
            <a:ext cx="6378913" cy="34608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61777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4227" y="0"/>
            <a:ext cx="1919308" cy="461665"/>
          </a:xfrm>
          <a:prstGeom prst="rect">
            <a:avLst/>
          </a:prstGeom>
          <a:noFill/>
        </p:spPr>
        <p:txBody>
          <a:bodyPr wrap="none" rtlCol="0">
            <a:spAutoFit/>
          </a:bodyPr>
          <a:lstStyle/>
          <a:p>
            <a:r>
              <a:rPr lang="en-US" altLang="zh-HK" sz="2400" b="1" u="sng" dirty="0" smtClean="0"/>
              <a:t>Creating Subs</a:t>
            </a:r>
            <a:endParaRPr lang="zh-HK" altLang="en-US" sz="2400" b="1" u="sng" dirty="0"/>
          </a:p>
        </p:txBody>
      </p:sp>
      <p:sp>
        <p:nvSpPr>
          <p:cNvPr id="6" name="Rectangle 5"/>
          <p:cNvSpPr/>
          <p:nvPr/>
        </p:nvSpPr>
        <p:spPr>
          <a:xfrm>
            <a:off x="131256" y="936227"/>
            <a:ext cx="6627243" cy="1569660"/>
          </a:xfrm>
          <a:prstGeom prst="rect">
            <a:avLst/>
          </a:prstGeom>
        </p:spPr>
        <p:txBody>
          <a:bodyPr wrap="square">
            <a:spAutoFit/>
          </a:bodyPr>
          <a:lstStyle/>
          <a:p>
            <a:r>
              <a:rPr lang="en-US" altLang="zh-HK" sz="1200" dirty="0" smtClean="0"/>
              <a:t>Option Explicit</a:t>
            </a:r>
          </a:p>
          <a:p>
            <a:r>
              <a:rPr lang="zh-HK" altLang="en-US" sz="1200" dirty="0" smtClean="0"/>
              <a:t>Sub SquareNumber()</a:t>
            </a:r>
          </a:p>
          <a:p>
            <a:r>
              <a:rPr lang="en-US" altLang="zh-HK" sz="1200" dirty="0" smtClean="0"/>
              <a:t>   </a:t>
            </a:r>
            <a:r>
              <a:rPr lang="en-US" altLang="zh-HK" sz="1200" dirty="0" smtClean="0">
                <a:solidFill>
                  <a:srgbClr val="00B050"/>
                </a:solidFill>
              </a:rPr>
              <a:t>‘Dim specifies the variable type</a:t>
            </a:r>
          </a:p>
          <a:p>
            <a:r>
              <a:rPr lang="zh-HK" altLang="en-US" sz="1200" dirty="0" smtClean="0"/>
              <a:t>Dim x As Double, y As Double</a:t>
            </a:r>
          </a:p>
          <a:p>
            <a:r>
              <a:rPr lang="zh-HK" altLang="en-US" sz="1200" dirty="0" smtClean="0"/>
              <a:t>x = InputBox("Enter a Number:")</a:t>
            </a:r>
          </a:p>
          <a:p>
            <a:r>
              <a:rPr lang="zh-HK" altLang="en-US" sz="1200" dirty="0" smtClean="0"/>
              <a:t>y = x ^ 2</a:t>
            </a:r>
          </a:p>
          <a:p>
            <a:r>
              <a:rPr lang="zh-HK" altLang="en-US" sz="1200" dirty="0" smtClean="0"/>
              <a:t>MsgBox ("The Square of your Number is " &amp; y &amp; ".")</a:t>
            </a:r>
          </a:p>
          <a:p>
            <a:r>
              <a:rPr lang="zh-HK" altLang="en-US" sz="1200" dirty="0" smtClean="0"/>
              <a:t>End Sub</a:t>
            </a:r>
            <a:endParaRPr lang="zh-HK" altLang="en-US" sz="1200" dirty="0"/>
          </a:p>
        </p:txBody>
      </p:sp>
      <p:pic>
        <p:nvPicPr>
          <p:cNvPr id="7" name="Picture 6"/>
          <p:cNvPicPr>
            <a:picLocks noChangeAspect="1"/>
          </p:cNvPicPr>
          <p:nvPr/>
        </p:nvPicPr>
        <p:blipFill>
          <a:blip r:embed="rId2"/>
          <a:stretch>
            <a:fillRect/>
          </a:stretch>
        </p:blipFill>
        <p:spPr>
          <a:xfrm>
            <a:off x="325214" y="2494844"/>
            <a:ext cx="2601186" cy="976794"/>
          </a:xfrm>
          <a:prstGeom prst="rect">
            <a:avLst/>
          </a:prstGeom>
        </p:spPr>
      </p:pic>
      <p:pic>
        <p:nvPicPr>
          <p:cNvPr id="8" name="Picture 7"/>
          <p:cNvPicPr>
            <a:picLocks noChangeAspect="1"/>
          </p:cNvPicPr>
          <p:nvPr/>
        </p:nvPicPr>
        <p:blipFill>
          <a:blip r:embed="rId3"/>
          <a:stretch>
            <a:fillRect/>
          </a:stretch>
        </p:blipFill>
        <p:spPr>
          <a:xfrm>
            <a:off x="3237392" y="2567946"/>
            <a:ext cx="1298138" cy="830590"/>
          </a:xfrm>
          <a:prstGeom prst="rect">
            <a:avLst/>
          </a:prstGeom>
        </p:spPr>
      </p:pic>
      <p:pic>
        <p:nvPicPr>
          <p:cNvPr id="12" name="Picture 11"/>
          <p:cNvPicPr>
            <a:picLocks noChangeAspect="1"/>
          </p:cNvPicPr>
          <p:nvPr/>
        </p:nvPicPr>
        <p:blipFill>
          <a:blip r:embed="rId4"/>
          <a:stretch>
            <a:fillRect/>
          </a:stretch>
        </p:blipFill>
        <p:spPr>
          <a:xfrm>
            <a:off x="3984657" y="1074168"/>
            <a:ext cx="1101746" cy="754032"/>
          </a:xfrm>
          <a:prstGeom prst="rect">
            <a:avLst/>
          </a:prstGeom>
        </p:spPr>
      </p:pic>
      <p:pic>
        <p:nvPicPr>
          <p:cNvPr id="13" name="Picture 12"/>
          <p:cNvPicPr>
            <a:picLocks noChangeAspect="1"/>
          </p:cNvPicPr>
          <p:nvPr/>
        </p:nvPicPr>
        <p:blipFill>
          <a:blip r:embed="rId5"/>
          <a:stretch>
            <a:fillRect/>
          </a:stretch>
        </p:blipFill>
        <p:spPr>
          <a:xfrm>
            <a:off x="5526399" y="1074168"/>
            <a:ext cx="940206" cy="677103"/>
          </a:xfrm>
          <a:prstGeom prst="rect">
            <a:avLst/>
          </a:prstGeom>
        </p:spPr>
      </p:pic>
      <p:pic>
        <p:nvPicPr>
          <p:cNvPr id="14" name="Picture 13"/>
          <p:cNvPicPr>
            <a:picLocks noChangeAspect="1"/>
          </p:cNvPicPr>
          <p:nvPr/>
        </p:nvPicPr>
        <p:blipFill>
          <a:blip r:embed="rId6"/>
          <a:stretch>
            <a:fillRect/>
          </a:stretch>
        </p:blipFill>
        <p:spPr>
          <a:xfrm>
            <a:off x="325214" y="3984623"/>
            <a:ext cx="5477774" cy="820689"/>
          </a:xfrm>
          <a:prstGeom prst="rect">
            <a:avLst/>
          </a:prstGeom>
        </p:spPr>
      </p:pic>
      <p:sp>
        <p:nvSpPr>
          <p:cNvPr id="15" name="Rectangle 14"/>
          <p:cNvSpPr/>
          <p:nvPr/>
        </p:nvSpPr>
        <p:spPr>
          <a:xfrm>
            <a:off x="248824" y="3491276"/>
            <a:ext cx="6392105" cy="461665"/>
          </a:xfrm>
          <a:prstGeom prst="rect">
            <a:avLst/>
          </a:prstGeom>
        </p:spPr>
        <p:txBody>
          <a:bodyPr wrap="square">
            <a:spAutoFit/>
          </a:bodyPr>
          <a:lstStyle/>
          <a:p>
            <a:r>
              <a:rPr lang="en-US" altLang="zh-HK" sz="1200" dirty="0" smtClean="0"/>
              <a:t>If the code is run line by line, then the Local Window shows </a:t>
            </a:r>
            <a:r>
              <a:rPr lang="en-US" altLang="zh-HK" sz="1200" smtClean="0"/>
              <a:t>what happens</a:t>
            </a:r>
            <a:r>
              <a:rPr lang="en-US" altLang="zh-HK" sz="1200" dirty="0" smtClean="0"/>
              <a:t>, e.g. the set up of variables, assigning of x, computation of y.</a:t>
            </a:r>
            <a:endParaRPr lang="zh-HK" altLang="en-US" sz="1200" dirty="0" smtClean="0"/>
          </a:p>
        </p:txBody>
      </p:sp>
      <p:pic>
        <p:nvPicPr>
          <p:cNvPr id="18" name="Picture 17"/>
          <p:cNvPicPr>
            <a:picLocks noChangeAspect="1"/>
          </p:cNvPicPr>
          <p:nvPr/>
        </p:nvPicPr>
        <p:blipFill>
          <a:blip r:embed="rId7"/>
          <a:stretch>
            <a:fillRect/>
          </a:stretch>
        </p:blipFill>
        <p:spPr>
          <a:xfrm>
            <a:off x="248824" y="5516385"/>
            <a:ext cx="3828295" cy="1535306"/>
          </a:xfrm>
          <a:prstGeom prst="rect">
            <a:avLst/>
          </a:prstGeom>
        </p:spPr>
      </p:pic>
      <p:sp>
        <p:nvSpPr>
          <p:cNvPr id="19" name="TextBox 18"/>
          <p:cNvSpPr txBox="1"/>
          <p:nvPr/>
        </p:nvSpPr>
        <p:spPr>
          <a:xfrm>
            <a:off x="248824" y="5208608"/>
            <a:ext cx="938462" cy="307777"/>
          </a:xfrm>
          <a:prstGeom prst="rect">
            <a:avLst/>
          </a:prstGeom>
          <a:noFill/>
        </p:spPr>
        <p:txBody>
          <a:bodyPr wrap="none" rtlCol="0">
            <a:spAutoFit/>
          </a:bodyPr>
          <a:lstStyle/>
          <a:p>
            <a:r>
              <a:rPr lang="en-US" altLang="zh-HK" sz="1400" b="1" dirty="0" smtClean="0"/>
              <a:t>Examples:</a:t>
            </a:r>
            <a:endParaRPr lang="zh-HK" altLang="en-US" sz="1400" b="1" dirty="0"/>
          </a:p>
        </p:txBody>
      </p:sp>
      <p:sp>
        <p:nvSpPr>
          <p:cNvPr id="20" name="Right Brace 19"/>
          <p:cNvSpPr/>
          <p:nvPr/>
        </p:nvSpPr>
        <p:spPr>
          <a:xfrm>
            <a:off x="3969325" y="5794707"/>
            <a:ext cx="145473" cy="630382"/>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dirty="0"/>
          </a:p>
        </p:txBody>
      </p:sp>
      <p:sp>
        <p:nvSpPr>
          <p:cNvPr id="21" name="Right Brace 20"/>
          <p:cNvSpPr/>
          <p:nvPr/>
        </p:nvSpPr>
        <p:spPr>
          <a:xfrm>
            <a:off x="2104513" y="6549780"/>
            <a:ext cx="116915" cy="453420"/>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22" name="TextBox 21"/>
          <p:cNvSpPr txBox="1"/>
          <p:nvPr/>
        </p:nvSpPr>
        <p:spPr>
          <a:xfrm>
            <a:off x="4260466" y="5986787"/>
            <a:ext cx="2380463" cy="246221"/>
          </a:xfrm>
          <a:prstGeom prst="rect">
            <a:avLst/>
          </a:prstGeom>
          <a:noFill/>
        </p:spPr>
        <p:txBody>
          <a:bodyPr wrap="square" rtlCol="0">
            <a:spAutoFit/>
          </a:bodyPr>
          <a:lstStyle/>
          <a:p>
            <a:r>
              <a:rPr lang="en-US" altLang="zh-HK" sz="1000" dirty="0" smtClean="0"/>
              <a:t>This sub handles the deletion of rows </a:t>
            </a:r>
            <a:endParaRPr lang="zh-HK" altLang="en-US" sz="1000" dirty="0"/>
          </a:p>
        </p:txBody>
      </p:sp>
      <p:sp>
        <p:nvSpPr>
          <p:cNvPr id="23" name="TextBox 22"/>
          <p:cNvSpPr txBox="1"/>
          <p:nvPr/>
        </p:nvSpPr>
        <p:spPr>
          <a:xfrm>
            <a:off x="2410884" y="6580300"/>
            <a:ext cx="2380463" cy="400110"/>
          </a:xfrm>
          <a:prstGeom prst="rect">
            <a:avLst/>
          </a:prstGeom>
          <a:noFill/>
        </p:spPr>
        <p:txBody>
          <a:bodyPr wrap="square" rtlCol="0">
            <a:spAutoFit/>
          </a:bodyPr>
          <a:lstStyle/>
          <a:p>
            <a:r>
              <a:rPr lang="en-US" altLang="zh-HK" sz="1000" dirty="0" smtClean="0"/>
              <a:t>This sub calls the sub above and use it like a function</a:t>
            </a:r>
            <a:endParaRPr lang="zh-HK" altLang="en-US" sz="1000" dirty="0"/>
          </a:p>
        </p:txBody>
      </p:sp>
      <p:cxnSp>
        <p:nvCxnSpPr>
          <p:cNvPr id="25" name="Straight Arrow Connector 24"/>
          <p:cNvCxnSpPr/>
          <p:nvPr/>
        </p:nvCxnSpPr>
        <p:spPr>
          <a:xfrm flipH="1">
            <a:off x="1150186" y="706582"/>
            <a:ext cx="1776214" cy="39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62286" y="493347"/>
            <a:ext cx="3697841" cy="646331"/>
          </a:xfrm>
          <a:prstGeom prst="rect">
            <a:avLst/>
          </a:prstGeom>
          <a:noFill/>
        </p:spPr>
        <p:txBody>
          <a:bodyPr wrap="square" rtlCol="0">
            <a:spAutoFit/>
          </a:bodyPr>
          <a:lstStyle/>
          <a:p>
            <a:r>
              <a:rPr lang="en-US" altLang="zh-HK" sz="900" dirty="0" smtClean="0">
                <a:solidFill>
                  <a:srgbClr val="FF0000"/>
                </a:solidFill>
              </a:rPr>
              <a:t>Adding Option Explicit at the beginning allows VBE compiler to check for errors in the code, like misspellings.  Have Option Explicit automatically displayed by going to VBE - &gt; Tools -&gt; Options -&gt; Editor Tab -&gt; select “Require </a:t>
            </a:r>
            <a:r>
              <a:rPr lang="en-US" altLang="zh-HK" sz="900" dirty="0" err="1" smtClean="0">
                <a:solidFill>
                  <a:srgbClr val="FF0000"/>
                </a:solidFill>
              </a:rPr>
              <a:t>Varibale</a:t>
            </a:r>
            <a:r>
              <a:rPr lang="en-US" altLang="zh-HK" sz="900" dirty="0" smtClean="0">
                <a:solidFill>
                  <a:srgbClr val="FF0000"/>
                </a:solidFill>
              </a:rPr>
              <a:t> Declaration”</a:t>
            </a:r>
            <a:endParaRPr lang="zh-HK" altLang="en-US" sz="900" dirty="0">
              <a:solidFill>
                <a:srgbClr val="FF0000"/>
              </a:solidFill>
            </a:endParaRPr>
          </a:p>
        </p:txBody>
      </p:sp>
    </p:spTree>
    <p:extLst>
      <p:ext uri="{BB962C8B-B14F-4D97-AF65-F5344CB8AC3E}">
        <p14:creationId xmlns:p14="http://schemas.microsoft.com/office/powerpoint/2010/main" val="2386256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432" y="0"/>
            <a:ext cx="5643832" cy="400110"/>
          </a:xfrm>
          <a:prstGeom prst="rect">
            <a:avLst/>
          </a:prstGeom>
        </p:spPr>
        <p:txBody>
          <a:bodyPr wrap="square">
            <a:spAutoFit/>
          </a:bodyPr>
          <a:lstStyle/>
          <a:p>
            <a:pPr algn="ctr"/>
            <a:r>
              <a:rPr lang="en-US" altLang="zh-HK" sz="2000" b="1" u="sng" dirty="0" smtClean="0">
                <a:latin typeface="OpenSans-Light"/>
              </a:rPr>
              <a:t>Put Everything Together</a:t>
            </a:r>
            <a:endParaRPr lang="zh-HK" altLang="en-US" sz="2000" b="1" u="sng" dirty="0"/>
          </a:p>
        </p:txBody>
      </p:sp>
      <p:pic>
        <p:nvPicPr>
          <p:cNvPr id="3" name="Picture 2"/>
          <p:cNvPicPr>
            <a:picLocks noChangeAspect="1"/>
          </p:cNvPicPr>
          <p:nvPr/>
        </p:nvPicPr>
        <p:blipFill>
          <a:blip r:embed="rId2"/>
          <a:stretch>
            <a:fillRect/>
          </a:stretch>
        </p:blipFill>
        <p:spPr>
          <a:xfrm>
            <a:off x="308939" y="958166"/>
            <a:ext cx="3716888" cy="1954443"/>
          </a:xfrm>
          <a:prstGeom prst="rect">
            <a:avLst/>
          </a:prstGeom>
        </p:spPr>
      </p:pic>
      <p:pic>
        <p:nvPicPr>
          <p:cNvPr id="4" name="Picture 3"/>
          <p:cNvPicPr>
            <a:picLocks noChangeAspect="1"/>
          </p:cNvPicPr>
          <p:nvPr/>
        </p:nvPicPr>
        <p:blipFill>
          <a:blip r:embed="rId3"/>
          <a:stretch>
            <a:fillRect/>
          </a:stretch>
        </p:blipFill>
        <p:spPr>
          <a:xfrm>
            <a:off x="3214185" y="1259382"/>
            <a:ext cx="3190087" cy="1653227"/>
          </a:xfrm>
          <a:prstGeom prst="rect">
            <a:avLst/>
          </a:prstGeom>
        </p:spPr>
      </p:pic>
      <p:pic>
        <p:nvPicPr>
          <p:cNvPr id="5" name="Picture 4"/>
          <p:cNvPicPr>
            <a:picLocks noChangeAspect="1"/>
          </p:cNvPicPr>
          <p:nvPr/>
        </p:nvPicPr>
        <p:blipFill>
          <a:blip r:embed="rId4"/>
          <a:stretch>
            <a:fillRect/>
          </a:stretch>
        </p:blipFill>
        <p:spPr>
          <a:xfrm>
            <a:off x="154535" y="3032756"/>
            <a:ext cx="2820857" cy="2551380"/>
          </a:xfrm>
          <a:prstGeom prst="rect">
            <a:avLst/>
          </a:prstGeom>
        </p:spPr>
      </p:pic>
      <p:pic>
        <p:nvPicPr>
          <p:cNvPr id="6" name="Picture 5"/>
          <p:cNvPicPr>
            <a:picLocks noChangeAspect="1"/>
          </p:cNvPicPr>
          <p:nvPr/>
        </p:nvPicPr>
        <p:blipFill>
          <a:blip r:embed="rId5"/>
          <a:stretch>
            <a:fillRect/>
          </a:stretch>
        </p:blipFill>
        <p:spPr>
          <a:xfrm>
            <a:off x="2197082" y="8351367"/>
            <a:ext cx="3392459" cy="1219552"/>
          </a:xfrm>
          <a:prstGeom prst="rect">
            <a:avLst/>
          </a:prstGeom>
        </p:spPr>
      </p:pic>
      <p:sp>
        <p:nvSpPr>
          <p:cNvPr id="7" name="Rectangle 6"/>
          <p:cNvSpPr/>
          <p:nvPr/>
        </p:nvSpPr>
        <p:spPr>
          <a:xfrm>
            <a:off x="154535" y="448574"/>
            <a:ext cx="6532819" cy="93167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8" name="Group 7"/>
          <p:cNvGrpSpPr/>
          <p:nvPr/>
        </p:nvGrpSpPr>
        <p:grpSpPr>
          <a:xfrm>
            <a:off x="2079054" y="6168476"/>
            <a:ext cx="4278618" cy="1002009"/>
            <a:chOff x="2217259" y="6669749"/>
            <a:chExt cx="4278618" cy="1002009"/>
          </a:xfrm>
        </p:grpSpPr>
        <p:pic>
          <p:nvPicPr>
            <p:cNvPr id="9" name="Picture 8"/>
            <p:cNvPicPr>
              <a:picLocks noChangeAspect="1"/>
            </p:cNvPicPr>
            <p:nvPr/>
          </p:nvPicPr>
          <p:blipFill>
            <a:blip r:embed="rId6"/>
            <a:stretch>
              <a:fillRect/>
            </a:stretch>
          </p:blipFill>
          <p:spPr>
            <a:xfrm>
              <a:off x="2217259" y="6669749"/>
              <a:ext cx="3510487" cy="1002009"/>
            </a:xfrm>
            <a:prstGeom prst="rect">
              <a:avLst/>
            </a:prstGeom>
          </p:spPr>
        </p:pic>
        <p:sp>
          <p:nvSpPr>
            <p:cNvPr id="10" name="TextBox 9"/>
            <p:cNvSpPr txBox="1"/>
            <p:nvPr/>
          </p:nvSpPr>
          <p:spPr>
            <a:xfrm>
              <a:off x="5642758" y="7063031"/>
              <a:ext cx="853119" cy="215444"/>
            </a:xfrm>
            <a:prstGeom prst="rect">
              <a:avLst/>
            </a:prstGeom>
            <a:noFill/>
          </p:spPr>
          <p:txBody>
            <a:bodyPr wrap="none" rtlCol="0">
              <a:spAutoFit/>
            </a:bodyPr>
            <a:lstStyle/>
            <a:p>
              <a:r>
                <a:rPr lang="en-US" altLang="zh-HK" sz="800" dirty="0" err="1" smtClean="0"/>
                <a:t>i</a:t>
              </a:r>
              <a:r>
                <a:rPr lang="en-US" altLang="zh-HK" sz="800" dirty="0" smtClean="0"/>
                <a:t>, 1) = -998 Then</a:t>
              </a:r>
              <a:endParaRPr lang="zh-HK" altLang="en-US" sz="800" dirty="0"/>
            </a:p>
          </p:txBody>
        </p:sp>
      </p:grpSp>
      <p:sp>
        <p:nvSpPr>
          <p:cNvPr id="11" name="TextBox 10"/>
          <p:cNvSpPr txBox="1"/>
          <p:nvPr/>
        </p:nvSpPr>
        <p:spPr>
          <a:xfrm>
            <a:off x="3362348" y="7480755"/>
            <a:ext cx="421910" cy="369332"/>
          </a:xfrm>
          <a:prstGeom prst="rect">
            <a:avLst/>
          </a:prstGeom>
          <a:noFill/>
        </p:spPr>
        <p:txBody>
          <a:bodyPr wrap="none" rtlCol="0">
            <a:spAutoFit/>
          </a:bodyPr>
          <a:lstStyle/>
          <a:p>
            <a:r>
              <a:rPr lang="en-US" altLang="zh-HK" b="1" dirty="0" smtClean="0">
                <a:solidFill>
                  <a:srgbClr val="FF0000"/>
                </a:solidFill>
              </a:rPr>
              <a:t>Or</a:t>
            </a:r>
            <a:endParaRPr lang="zh-HK" altLang="en-US" b="1" dirty="0">
              <a:solidFill>
                <a:srgbClr val="FF0000"/>
              </a:solidFill>
            </a:endParaRPr>
          </a:p>
        </p:txBody>
      </p:sp>
      <p:pic>
        <p:nvPicPr>
          <p:cNvPr id="12" name="Picture 11"/>
          <p:cNvPicPr>
            <a:picLocks noChangeAspect="1"/>
          </p:cNvPicPr>
          <p:nvPr/>
        </p:nvPicPr>
        <p:blipFill>
          <a:blip r:embed="rId7"/>
          <a:stretch>
            <a:fillRect/>
          </a:stretch>
        </p:blipFill>
        <p:spPr>
          <a:xfrm>
            <a:off x="250919" y="8004527"/>
            <a:ext cx="1284583" cy="1760842"/>
          </a:xfrm>
          <a:prstGeom prst="rect">
            <a:avLst/>
          </a:prstGeom>
        </p:spPr>
      </p:pic>
      <p:pic>
        <p:nvPicPr>
          <p:cNvPr id="13" name="Picture 12"/>
          <p:cNvPicPr>
            <a:picLocks noChangeAspect="1"/>
          </p:cNvPicPr>
          <p:nvPr/>
        </p:nvPicPr>
        <p:blipFill>
          <a:blip r:embed="rId7"/>
          <a:stretch>
            <a:fillRect/>
          </a:stretch>
        </p:blipFill>
        <p:spPr>
          <a:xfrm>
            <a:off x="498717" y="5629211"/>
            <a:ext cx="1354501" cy="1856681"/>
          </a:xfrm>
          <a:prstGeom prst="rect">
            <a:avLst/>
          </a:prstGeom>
        </p:spPr>
      </p:pic>
      <p:sp>
        <p:nvSpPr>
          <p:cNvPr id="14" name="TextBox 13"/>
          <p:cNvSpPr txBox="1"/>
          <p:nvPr/>
        </p:nvSpPr>
        <p:spPr>
          <a:xfrm>
            <a:off x="2654159" y="5825722"/>
            <a:ext cx="3201517" cy="261610"/>
          </a:xfrm>
          <a:prstGeom prst="rect">
            <a:avLst/>
          </a:prstGeom>
          <a:noFill/>
        </p:spPr>
        <p:txBody>
          <a:bodyPr wrap="none" rtlCol="0">
            <a:spAutoFit/>
          </a:bodyPr>
          <a:lstStyle/>
          <a:p>
            <a:r>
              <a:rPr lang="en-US" altLang="zh-HK" sz="1100" u="sng" dirty="0" smtClean="0">
                <a:solidFill>
                  <a:srgbClr val="FF0000"/>
                </a:solidFill>
              </a:rPr>
              <a:t>We can use </a:t>
            </a:r>
            <a:r>
              <a:rPr lang="en-US" altLang="zh-HK" sz="1100" u="sng" dirty="0" err="1" smtClean="0">
                <a:solidFill>
                  <a:srgbClr val="FF0000"/>
                </a:solidFill>
              </a:rPr>
              <a:t>Selection.Cells</a:t>
            </a:r>
            <a:r>
              <a:rPr lang="en-US" altLang="zh-HK" sz="1100" u="sng" dirty="0" smtClean="0">
                <a:solidFill>
                  <a:srgbClr val="FF0000"/>
                </a:solidFill>
              </a:rPr>
              <a:t>(</a:t>
            </a:r>
            <a:r>
              <a:rPr lang="en-US" altLang="zh-HK" sz="1100" u="sng" dirty="0" err="1" smtClean="0">
                <a:solidFill>
                  <a:srgbClr val="FF0000"/>
                </a:solidFill>
              </a:rPr>
              <a:t>i</a:t>
            </a:r>
            <a:r>
              <a:rPr lang="en-US" altLang="zh-HK" sz="1100" u="sng" dirty="0" smtClean="0">
                <a:solidFill>
                  <a:srgbClr val="FF0000"/>
                </a:solidFill>
              </a:rPr>
              <a:t>, 1) to reference the cells</a:t>
            </a:r>
            <a:endParaRPr lang="zh-HK" altLang="en-US" sz="1100" u="sng" dirty="0">
              <a:solidFill>
                <a:srgbClr val="FF0000"/>
              </a:solidFill>
            </a:endParaRPr>
          </a:p>
        </p:txBody>
      </p:sp>
      <p:sp>
        <p:nvSpPr>
          <p:cNvPr id="15" name="TextBox 14"/>
          <p:cNvSpPr txBox="1"/>
          <p:nvPr/>
        </p:nvSpPr>
        <p:spPr>
          <a:xfrm>
            <a:off x="2167383" y="8026011"/>
            <a:ext cx="4144083" cy="261610"/>
          </a:xfrm>
          <a:prstGeom prst="rect">
            <a:avLst/>
          </a:prstGeom>
          <a:noFill/>
        </p:spPr>
        <p:txBody>
          <a:bodyPr wrap="none" rtlCol="0">
            <a:spAutoFit/>
          </a:bodyPr>
          <a:lstStyle/>
          <a:p>
            <a:r>
              <a:rPr lang="en-US" altLang="zh-HK" sz="1100" u="sng" dirty="0" smtClean="0">
                <a:solidFill>
                  <a:srgbClr val="FF0000"/>
                </a:solidFill>
              </a:rPr>
              <a:t>Alternatively, we can use </a:t>
            </a:r>
            <a:r>
              <a:rPr lang="en-US" altLang="zh-HK" sz="1100" u="sng" dirty="0" err="1" smtClean="0">
                <a:solidFill>
                  <a:srgbClr val="FF0000"/>
                </a:solidFill>
              </a:rPr>
              <a:t>ActiveCell.Offset</a:t>
            </a:r>
            <a:r>
              <a:rPr lang="en-US" altLang="zh-HK" sz="1100" u="sng" dirty="0" smtClean="0">
                <a:solidFill>
                  <a:srgbClr val="FF0000"/>
                </a:solidFill>
              </a:rPr>
              <a:t>(1, 0)  to reference the cells</a:t>
            </a:r>
            <a:endParaRPr lang="zh-HK" altLang="en-US" sz="1100" u="sng" dirty="0">
              <a:solidFill>
                <a:srgbClr val="FF0000"/>
              </a:solidFill>
            </a:endParaRPr>
          </a:p>
        </p:txBody>
      </p:sp>
      <p:sp>
        <p:nvSpPr>
          <p:cNvPr id="16" name="Rectangle 15"/>
          <p:cNvSpPr/>
          <p:nvPr/>
        </p:nvSpPr>
        <p:spPr>
          <a:xfrm>
            <a:off x="1069570" y="8276629"/>
            <a:ext cx="480201" cy="133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Rectangle 16"/>
          <p:cNvSpPr/>
          <p:nvPr/>
        </p:nvSpPr>
        <p:spPr>
          <a:xfrm>
            <a:off x="1373016" y="5908574"/>
            <a:ext cx="480201" cy="133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Rectangle 17"/>
          <p:cNvSpPr/>
          <p:nvPr/>
        </p:nvSpPr>
        <p:spPr>
          <a:xfrm>
            <a:off x="308939" y="492225"/>
            <a:ext cx="6271970" cy="400110"/>
          </a:xfrm>
          <a:prstGeom prst="rect">
            <a:avLst/>
          </a:prstGeom>
        </p:spPr>
        <p:txBody>
          <a:bodyPr wrap="square">
            <a:spAutoFit/>
          </a:bodyPr>
          <a:lstStyle/>
          <a:p>
            <a:r>
              <a:rPr lang="zh-HK" altLang="en-US" sz="1000" dirty="0">
                <a:solidFill>
                  <a:srgbClr val="FF0000"/>
                </a:solidFill>
              </a:rPr>
              <a:t>https://www.coursera.org/learn/excel-vba-for-creative-problem-solving-part-1/lecture/tU61x/putting-it-all-together-example-1</a:t>
            </a:r>
          </a:p>
        </p:txBody>
      </p:sp>
    </p:spTree>
    <p:extLst>
      <p:ext uri="{BB962C8B-B14F-4D97-AF65-F5344CB8AC3E}">
        <p14:creationId xmlns:p14="http://schemas.microsoft.com/office/powerpoint/2010/main" val="1786172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327" y="825459"/>
            <a:ext cx="3155995" cy="1602126"/>
          </a:xfrm>
          <a:prstGeom prst="rect">
            <a:avLst/>
          </a:prstGeom>
        </p:spPr>
      </p:pic>
      <p:sp>
        <p:nvSpPr>
          <p:cNvPr id="3" name="Rectangle 2"/>
          <p:cNvSpPr/>
          <p:nvPr/>
        </p:nvSpPr>
        <p:spPr>
          <a:xfrm>
            <a:off x="3796146" y="825459"/>
            <a:ext cx="2978727" cy="1015663"/>
          </a:xfrm>
          <a:prstGeom prst="rect">
            <a:avLst/>
          </a:prstGeom>
        </p:spPr>
        <p:txBody>
          <a:bodyPr wrap="square">
            <a:spAutoFit/>
          </a:bodyPr>
          <a:lstStyle/>
          <a:p>
            <a:r>
              <a:rPr lang="en-US" altLang="zh-HK" sz="1000" dirty="0">
                <a:solidFill>
                  <a:srgbClr val="373A3C"/>
                </a:solidFill>
                <a:latin typeface="OpenSans"/>
              </a:rPr>
              <a:t>The </a:t>
            </a:r>
            <a:r>
              <a:rPr lang="en-US" altLang="zh-HK" sz="1000" dirty="0" smtClean="0">
                <a:solidFill>
                  <a:srgbClr val="373A3C"/>
                </a:solidFill>
                <a:latin typeface="OpenSans"/>
              </a:rPr>
              <a:t>way bubble </a:t>
            </a:r>
            <a:r>
              <a:rPr lang="en-US" altLang="zh-HK" sz="1000" dirty="0">
                <a:solidFill>
                  <a:srgbClr val="373A3C"/>
                </a:solidFill>
                <a:latin typeface="OpenSans"/>
              </a:rPr>
              <a:t>sort </a:t>
            </a:r>
            <a:r>
              <a:rPr lang="en-US" altLang="zh-HK" sz="1000" dirty="0" smtClean="0">
                <a:solidFill>
                  <a:srgbClr val="373A3C"/>
                </a:solidFill>
                <a:latin typeface="OpenSans"/>
              </a:rPr>
              <a:t>works</a:t>
            </a:r>
            <a:r>
              <a:rPr lang="en-US" altLang="zh-HK" sz="1000" dirty="0">
                <a:solidFill>
                  <a:srgbClr val="373A3C"/>
                </a:solidFill>
                <a:latin typeface="OpenSans"/>
              </a:rPr>
              <a:t> is </a:t>
            </a:r>
            <a:r>
              <a:rPr lang="en-US" altLang="zh-HK" sz="1000" dirty="0" smtClean="0">
                <a:solidFill>
                  <a:srgbClr val="373A3C"/>
                </a:solidFill>
                <a:latin typeface="OpenSans"/>
              </a:rPr>
              <a:t>start </a:t>
            </a:r>
            <a:r>
              <a:rPr lang="en-US" altLang="zh-HK" sz="1000" dirty="0">
                <a:solidFill>
                  <a:srgbClr val="373A3C"/>
                </a:solidFill>
                <a:latin typeface="OpenSans"/>
              </a:rPr>
              <a:t>with </a:t>
            </a:r>
            <a:r>
              <a:rPr lang="en-US" altLang="zh-HK" sz="1000" dirty="0" smtClean="0">
                <a:solidFill>
                  <a:srgbClr val="373A3C"/>
                </a:solidFill>
                <a:latin typeface="OpenSans"/>
              </a:rPr>
              <a:t>initial </a:t>
            </a:r>
            <a:r>
              <a:rPr lang="en-US" altLang="zh-HK" sz="1000" dirty="0">
                <a:solidFill>
                  <a:srgbClr val="373A3C"/>
                </a:solidFill>
                <a:latin typeface="OpenSans"/>
              </a:rPr>
              <a:t>column of values and </a:t>
            </a:r>
            <a:r>
              <a:rPr lang="en-US" altLang="zh-HK" sz="1000" dirty="0" smtClean="0">
                <a:solidFill>
                  <a:srgbClr val="373A3C"/>
                </a:solidFill>
                <a:latin typeface="OpenSans"/>
              </a:rPr>
              <a:t>do </a:t>
            </a:r>
            <a:r>
              <a:rPr lang="en-US" altLang="zh-HK" sz="1000" dirty="0">
                <a:solidFill>
                  <a:srgbClr val="373A3C"/>
                </a:solidFill>
                <a:latin typeface="OpenSans"/>
              </a:rPr>
              <a:t>pairwise comparisons.</a:t>
            </a:r>
          </a:p>
          <a:p>
            <a:r>
              <a:rPr lang="en-US" altLang="zh-HK" sz="1000" dirty="0">
                <a:solidFill>
                  <a:srgbClr val="373A3C"/>
                </a:solidFill>
                <a:latin typeface="OpenSans"/>
              </a:rPr>
              <a:t> We first compare item one with item </a:t>
            </a:r>
            <a:r>
              <a:rPr lang="en-US" altLang="zh-HK" sz="1000" dirty="0" smtClean="0">
                <a:solidFill>
                  <a:srgbClr val="373A3C"/>
                </a:solidFill>
                <a:latin typeface="OpenSans"/>
              </a:rPr>
              <a:t>two, If they are not </a:t>
            </a:r>
            <a:r>
              <a:rPr lang="en-US" altLang="zh-HK" sz="1000" dirty="0">
                <a:solidFill>
                  <a:srgbClr val="373A3C"/>
                </a:solidFill>
                <a:latin typeface="OpenSans"/>
              </a:rPr>
              <a:t>in ascending order, then </a:t>
            </a:r>
            <a:r>
              <a:rPr lang="en-US" altLang="zh-HK" sz="1000" dirty="0" smtClean="0">
                <a:solidFill>
                  <a:srgbClr val="373A3C"/>
                </a:solidFill>
                <a:latin typeface="OpenSans"/>
              </a:rPr>
              <a:t>make </a:t>
            </a:r>
            <a:r>
              <a:rPr lang="en-US" altLang="zh-HK" sz="1000" dirty="0">
                <a:solidFill>
                  <a:srgbClr val="373A3C"/>
                </a:solidFill>
                <a:latin typeface="OpenSans"/>
              </a:rPr>
              <a:t>a swap.</a:t>
            </a:r>
          </a:p>
          <a:p>
            <a:r>
              <a:rPr lang="en-US" altLang="zh-HK" sz="1000" dirty="0">
                <a:solidFill>
                  <a:srgbClr val="373A3C"/>
                </a:solidFill>
                <a:latin typeface="OpenSans"/>
              </a:rPr>
              <a:t> Next, we move on to items two and </a:t>
            </a:r>
            <a:r>
              <a:rPr lang="en-US" altLang="zh-HK" sz="1000" dirty="0" smtClean="0">
                <a:solidFill>
                  <a:srgbClr val="373A3C"/>
                </a:solidFill>
                <a:latin typeface="OpenSans"/>
              </a:rPr>
              <a:t>three and so on.</a:t>
            </a:r>
            <a:endParaRPr lang="en-US" altLang="zh-HK" sz="1000" dirty="0">
              <a:solidFill>
                <a:srgbClr val="373A3C"/>
              </a:solidFill>
              <a:latin typeface="OpenSans"/>
            </a:endParaRPr>
          </a:p>
        </p:txBody>
      </p:sp>
      <p:grpSp>
        <p:nvGrpSpPr>
          <p:cNvPr id="8" name="Group 7"/>
          <p:cNvGrpSpPr/>
          <p:nvPr/>
        </p:nvGrpSpPr>
        <p:grpSpPr>
          <a:xfrm>
            <a:off x="4495692" y="1723560"/>
            <a:ext cx="1318512" cy="930701"/>
            <a:chOff x="3143250" y="4005262"/>
            <a:chExt cx="2515466" cy="1935306"/>
          </a:xfrm>
        </p:grpSpPr>
        <p:pic>
          <p:nvPicPr>
            <p:cNvPr id="4" name="Picture 3"/>
            <p:cNvPicPr>
              <a:picLocks noChangeAspect="1"/>
            </p:cNvPicPr>
            <p:nvPr/>
          </p:nvPicPr>
          <p:blipFill>
            <a:blip r:embed="rId3"/>
            <a:stretch>
              <a:fillRect/>
            </a:stretch>
          </p:blipFill>
          <p:spPr>
            <a:xfrm>
              <a:off x="3143250" y="4005262"/>
              <a:ext cx="571500" cy="1895475"/>
            </a:xfrm>
            <a:prstGeom prst="rect">
              <a:avLst/>
            </a:prstGeom>
          </p:spPr>
        </p:pic>
        <p:pic>
          <p:nvPicPr>
            <p:cNvPr id="5" name="Picture 4"/>
            <p:cNvPicPr>
              <a:picLocks noChangeAspect="1"/>
            </p:cNvPicPr>
            <p:nvPr/>
          </p:nvPicPr>
          <p:blipFill>
            <a:blip r:embed="rId4"/>
            <a:stretch>
              <a:fillRect/>
            </a:stretch>
          </p:blipFill>
          <p:spPr>
            <a:xfrm>
              <a:off x="3740727" y="4220872"/>
              <a:ext cx="809625" cy="1714500"/>
            </a:xfrm>
            <a:prstGeom prst="rect">
              <a:avLst/>
            </a:prstGeom>
          </p:spPr>
        </p:pic>
        <p:pic>
          <p:nvPicPr>
            <p:cNvPr id="6" name="Picture 5"/>
            <p:cNvPicPr>
              <a:picLocks noChangeAspect="1"/>
            </p:cNvPicPr>
            <p:nvPr/>
          </p:nvPicPr>
          <p:blipFill>
            <a:blip r:embed="rId5"/>
            <a:stretch>
              <a:fillRect/>
            </a:stretch>
          </p:blipFill>
          <p:spPr>
            <a:xfrm>
              <a:off x="4632614" y="4186237"/>
              <a:ext cx="571500" cy="1628775"/>
            </a:xfrm>
            <a:prstGeom prst="rect">
              <a:avLst/>
            </a:prstGeom>
          </p:spPr>
        </p:pic>
        <p:pic>
          <p:nvPicPr>
            <p:cNvPr id="7" name="Picture 6"/>
            <p:cNvPicPr>
              <a:picLocks noChangeAspect="1"/>
            </p:cNvPicPr>
            <p:nvPr/>
          </p:nvPicPr>
          <p:blipFill>
            <a:blip r:embed="rId6"/>
            <a:stretch>
              <a:fillRect/>
            </a:stretch>
          </p:blipFill>
          <p:spPr>
            <a:xfrm>
              <a:off x="5211041" y="4207018"/>
              <a:ext cx="447675" cy="1733550"/>
            </a:xfrm>
            <a:prstGeom prst="rect">
              <a:avLst/>
            </a:prstGeom>
          </p:spPr>
        </p:pic>
      </p:grpSp>
      <p:sp>
        <p:nvSpPr>
          <p:cNvPr id="9" name="TextBox 8"/>
          <p:cNvSpPr txBox="1"/>
          <p:nvPr/>
        </p:nvSpPr>
        <p:spPr>
          <a:xfrm>
            <a:off x="3788318" y="2651762"/>
            <a:ext cx="2889848" cy="430887"/>
          </a:xfrm>
          <a:prstGeom prst="rect">
            <a:avLst/>
          </a:prstGeom>
          <a:noFill/>
        </p:spPr>
        <p:txBody>
          <a:bodyPr wrap="square" rtlCol="0">
            <a:spAutoFit/>
          </a:bodyPr>
          <a:lstStyle/>
          <a:p>
            <a:r>
              <a:rPr lang="en-US" altLang="zh-HK" sz="1100" dirty="0" smtClean="0"/>
              <a:t>If there are n numbers, you have to do (n-1) comparisons and (n-1) passes.</a:t>
            </a:r>
            <a:endParaRPr lang="zh-HK" altLang="en-US" sz="1100" dirty="0"/>
          </a:p>
        </p:txBody>
      </p:sp>
      <p:grpSp>
        <p:nvGrpSpPr>
          <p:cNvPr id="13" name="Group 12"/>
          <p:cNvGrpSpPr/>
          <p:nvPr/>
        </p:nvGrpSpPr>
        <p:grpSpPr>
          <a:xfrm>
            <a:off x="168403" y="2741903"/>
            <a:ext cx="3511842" cy="3520299"/>
            <a:chOff x="168403" y="2442653"/>
            <a:chExt cx="3511842" cy="3520299"/>
          </a:xfrm>
        </p:grpSpPr>
        <p:pic>
          <p:nvPicPr>
            <p:cNvPr id="11" name="Picture 10"/>
            <p:cNvPicPr>
              <a:picLocks noChangeAspect="1"/>
            </p:cNvPicPr>
            <p:nvPr/>
          </p:nvPicPr>
          <p:blipFill>
            <a:blip r:embed="rId7"/>
            <a:stretch>
              <a:fillRect/>
            </a:stretch>
          </p:blipFill>
          <p:spPr>
            <a:xfrm>
              <a:off x="168403" y="2783399"/>
              <a:ext cx="3511842" cy="3179553"/>
            </a:xfrm>
            <a:prstGeom prst="rect">
              <a:avLst/>
            </a:prstGeom>
          </p:spPr>
        </p:pic>
        <p:pic>
          <p:nvPicPr>
            <p:cNvPr id="12" name="Picture 11"/>
            <p:cNvPicPr>
              <a:picLocks noChangeAspect="1"/>
            </p:cNvPicPr>
            <p:nvPr/>
          </p:nvPicPr>
          <p:blipFill>
            <a:blip r:embed="rId8"/>
            <a:stretch>
              <a:fillRect/>
            </a:stretch>
          </p:blipFill>
          <p:spPr>
            <a:xfrm>
              <a:off x="1439556" y="2442653"/>
              <a:ext cx="633030" cy="401128"/>
            </a:xfrm>
            <a:prstGeom prst="rect">
              <a:avLst/>
            </a:prstGeom>
          </p:spPr>
        </p:pic>
      </p:grpSp>
      <p:pic>
        <p:nvPicPr>
          <p:cNvPr id="14" name="Picture 13"/>
          <p:cNvPicPr>
            <a:picLocks noChangeAspect="1"/>
          </p:cNvPicPr>
          <p:nvPr/>
        </p:nvPicPr>
        <p:blipFill>
          <a:blip r:embed="rId9"/>
          <a:stretch>
            <a:fillRect/>
          </a:stretch>
        </p:blipFill>
        <p:spPr>
          <a:xfrm>
            <a:off x="4808867" y="4915687"/>
            <a:ext cx="996204" cy="1466029"/>
          </a:xfrm>
          <a:prstGeom prst="rect">
            <a:avLst/>
          </a:prstGeom>
        </p:spPr>
      </p:pic>
      <p:pic>
        <p:nvPicPr>
          <p:cNvPr id="15" name="Picture 14"/>
          <p:cNvPicPr>
            <a:picLocks noChangeAspect="1"/>
          </p:cNvPicPr>
          <p:nvPr/>
        </p:nvPicPr>
        <p:blipFill>
          <a:blip r:embed="rId10"/>
          <a:stretch>
            <a:fillRect/>
          </a:stretch>
        </p:blipFill>
        <p:spPr>
          <a:xfrm>
            <a:off x="5814204" y="5376945"/>
            <a:ext cx="731003" cy="644196"/>
          </a:xfrm>
          <a:prstGeom prst="rect">
            <a:avLst/>
          </a:prstGeom>
        </p:spPr>
      </p:pic>
      <p:grpSp>
        <p:nvGrpSpPr>
          <p:cNvPr id="19" name="Group 18"/>
          <p:cNvGrpSpPr/>
          <p:nvPr/>
        </p:nvGrpSpPr>
        <p:grpSpPr>
          <a:xfrm>
            <a:off x="660207" y="6381716"/>
            <a:ext cx="3985264" cy="1523908"/>
            <a:chOff x="248057" y="6039334"/>
            <a:chExt cx="3985264" cy="1523908"/>
          </a:xfrm>
        </p:grpSpPr>
        <p:pic>
          <p:nvPicPr>
            <p:cNvPr id="16" name="Picture 15"/>
            <p:cNvPicPr>
              <a:picLocks noChangeAspect="1"/>
            </p:cNvPicPr>
            <p:nvPr/>
          </p:nvPicPr>
          <p:blipFill>
            <a:blip r:embed="rId11"/>
            <a:stretch>
              <a:fillRect/>
            </a:stretch>
          </p:blipFill>
          <p:spPr>
            <a:xfrm>
              <a:off x="248057" y="6039334"/>
              <a:ext cx="3548089" cy="1523908"/>
            </a:xfrm>
            <a:prstGeom prst="rect">
              <a:avLst/>
            </a:prstGeom>
          </p:spPr>
        </p:pic>
        <p:sp>
          <p:nvSpPr>
            <p:cNvPr id="17" name="TextBox 16"/>
            <p:cNvSpPr txBox="1"/>
            <p:nvPr/>
          </p:nvSpPr>
          <p:spPr>
            <a:xfrm>
              <a:off x="3668743" y="6632248"/>
              <a:ext cx="564578" cy="230832"/>
            </a:xfrm>
            <a:prstGeom prst="rect">
              <a:avLst/>
            </a:prstGeom>
            <a:noFill/>
          </p:spPr>
          <p:txBody>
            <a:bodyPr wrap="none" rtlCol="0">
              <a:spAutoFit/>
            </a:bodyPr>
            <a:lstStyle/>
            <a:p>
              <a:r>
                <a:rPr lang="en-US" altLang="zh-HK" sz="900" dirty="0" smtClean="0"/>
                <a:t>1)  Then</a:t>
              </a:r>
              <a:endParaRPr lang="zh-HK" altLang="en-US" sz="900" dirty="0"/>
            </a:p>
          </p:txBody>
        </p:sp>
        <p:sp>
          <p:nvSpPr>
            <p:cNvPr id="18" name="TextBox 17"/>
            <p:cNvSpPr txBox="1"/>
            <p:nvPr/>
          </p:nvSpPr>
          <p:spPr>
            <a:xfrm>
              <a:off x="3732445" y="6835548"/>
              <a:ext cx="328936" cy="230832"/>
            </a:xfrm>
            <a:prstGeom prst="rect">
              <a:avLst/>
            </a:prstGeom>
            <a:noFill/>
          </p:spPr>
          <p:txBody>
            <a:bodyPr wrap="none" rtlCol="0">
              <a:spAutoFit/>
            </a:bodyPr>
            <a:lstStyle/>
            <a:p>
              <a:r>
                <a:rPr lang="en-US" altLang="zh-HK" sz="900" dirty="0" smtClean="0"/>
                <a:t>1)  </a:t>
              </a:r>
              <a:endParaRPr lang="zh-HK" altLang="en-US" sz="900" dirty="0"/>
            </a:p>
          </p:txBody>
        </p:sp>
      </p:grpSp>
      <p:cxnSp>
        <p:nvCxnSpPr>
          <p:cNvPr id="21" name="Straight Arrow Connector 20"/>
          <p:cNvCxnSpPr/>
          <p:nvPr/>
        </p:nvCxnSpPr>
        <p:spPr>
          <a:xfrm flipH="1">
            <a:off x="2434251" y="3456518"/>
            <a:ext cx="1145711" cy="2070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434251" y="4215099"/>
            <a:ext cx="1145711" cy="2070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49936" y="3287227"/>
            <a:ext cx="2889848" cy="261610"/>
          </a:xfrm>
          <a:prstGeom prst="rect">
            <a:avLst/>
          </a:prstGeom>
          <a:noFill/>
        </p:spPr>
        <p:txBody>
          <a:bodyPr wrap="square" rtlCol="0">
            <a:spAutoFit/>
          </a:bodyPr>
          <a:lstStyle/>
          <a:p>
            <a:r>
              <a:rPr lang="en-US" altLang="zh-HK" sz="1100" dirty="0" smtClean="0">
                <a:solidFill>
                  <a:srgbClr val="00B050"/>
                </a:solidFill>
              </a:rPr>
              <a:t>This is the (n-1) passes </a:t>
            </a:r>
            <a:endParaRPr lang="zh-HK" altLang="en-US" sz="1100" dirty="0">
              <a:solidFill>
                <a:srgbClr val="00B050"/>
              </a:solidFill>
            </a:endParaRPr>
          </a:p>
        </p:txBody>
      </p:sp>
      <p:sp>
        <p:nvSpPr>
          <p:cNvPr id="24" name="TextBox 23"/>
          <p:cNvSpPr txBox="1"/>
          <p:nvPr/>
        </p:nvSpPr>
        <p:spPr>
          <a:xfrm>
            <a:off x="3549936" y="4079219"/>
            <a:ext cx="2889848" cy="430887"/>
          </a:xfrm>
          <a:prstGeom prst="rect">
            <a:avLst/>
          </a:prstGeom>
          <a:noFill/>
        </p:spPr>
        <p:txBody>
          <a:bodyPr wrap="square" rtlCol="0">
            <a:spAutoFit/>
          </a:bodyPr>
          <a:lstStyle/>
          <a:p>
            <a:r>
              <a:rPr lang="en-US" altLang="zh-HK" sz="1100" dirty="0" smtClean="0">
                <a:solidFill>
                  <a:srgbClr val="00B050"/>
                </a:solidFill>
              </a:rPr>
              <a:t>This is the (n-1) comparisons in each pass to move the lowest number to the top</a:t>
            </a:r>
            <a:endParaRPr lang="zh-HK" altLang="en-US" sz="1100" dirty="0">
              <a:solidFill>
                <a:srgbClr val="00B050"/>
              </a:solidFill>
            </a:endParaRPr>
          </a:p>
        </p:txBody>
      </p:sp>
      <p:sp>
        <p:nvSpPr>
          <p:cNvPr id="25" name="TextBox 24"/>
          <p:cNvSpPr txBox="1"/>
          <p:nvPr/>
        </p:nvSpPr>
        <p:spPr>
          <a:xfrm>
            <a:off x="4251953" y="4683232"/>
            <a:ext cx="2889848" cy="261610"/>
          </a:xfrm>
          <a:prstGeom prst="rect">
            <a:avLst/>
          </a:prstGeom>
          <a:noFill/>
        </p:spPr>
        <p:txBody>
          <a:bodyPr wrap="square" rtlCol="0">
            <a:spAutoFit/>
          </a:bodyPr>
          <a:lstStyle/>
          <a:p>
            <a:r>
              <a:rPr lang="en-US" altLang="zh-HK" sz="1100" dirty="0" smtClean="0">
                <a:solidFill>
                  <a:srgbClr val="FF0000"/>
                </a:solidFill>
              </a:rPr>
              <a:t>This is how the swap mechanism works</a:t>
            </a:r>
            <a:endParaRPr lang="zh-HK" altLang="en-US" sz="1100" dirty="0">
              <a:solidFill>
                <a:srgbClr val="FF0000"/>
              </a:solidFill>
            </a:endParaRPr>
          </a:p>
        </p:txBody>
      </p:sp>
      <p:sp>
        <p:nvSpPr>
          <p:cNvPr id="26" name="Rectangle 25"/>
          <p:cNvSpPr/>
          <p:nvPr/>
        </p:nvSpPr>
        <p:spPr>
          <a:xfrm>
            <a:off x="154535" y="354003"/>
            <a:ext cx="6532819" cy="77758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321336" y="388531"/>
            <a:ext cx="6199216" cy="400110"/>
          </a:xfrm>
          <a:prstGeom prst="rect">
            <a:avLst/>
          </a:prstGeom>
        </p:spPr>
        <p:txBody>
          <a:bodyPr wrap="square">
            <a:spAutoFit/>
          </a:bodyPr>
          <a:lstStyle/>
          <a:p>
            <a:r>
              <a:rPr lang="zh-HK" altLang="en-US" sz="1000" dirty="0">
                <a:solidFill>
                  <a:srgbClr val="FF0000"/>
                </a:solidFill>
              </a:rPr>
              <a:t>https://www.coursera.org/learn/excel-vba-for-creative-problem-solving-part-1/lecture/trGtF/putting-it-all-together-example-2</a:t>
            </a:r>
          </a:p>
        </p:txBody>
      </p:sp>
    </p:spTree>
    <p:extLst>
      <p:ext uri="{BB962C8B-B14F-4D97-AF65-F5344CB8AC3E}">
        <p14:creationId xmlns:p14="http://schemas.microsoft.com/office/powerpoint/2010/main" val="396234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432" y="0"/>
            <a:ext cx="5643832" cy="707886"/>
          </a:xfrm>
          <a:prstGeom prst="rect">
            <a:avLst/>
          </a:prstGeom>
        </p:spPr>
        <p:txBody>
          <a:bodyPr wrap="square">
            <a:spAutoFit/>
          </a:bodyPr>
          <a:lstStyle/>
          <a:p>
            <a:pPr algn="ctr"/>
            <a:r>
              <a:rPr lang="en-US" altLang="zh-HK" sz="2000" b="1" u="sng" dirty="0" smtClean="0">
                <a:latin typeface="OpenSans-Light"/>
              </a:rPr>
              <a:t>Implementation of For-Next Loop</a:t>
            </a:r>
          </a:p>
          <a:p>
            <a:pPr algn="ctr"/>
            <a:r>
              <a:rPr lang="en-US" altLang="zh-HK" sz="2000" b="1" u="sng" dirty="0" smtClean="0">
                <a:latin typeface="OpenSans-Light"/>
              </a:rPr>
              <a:t>And For-Each Loop to do a search </a:t>
            </a:r>
            <a:endParaRPr lang="zh-HK" altLang="en-US" sz="2000" b="1" u="sng" dirty="0"/>
          </a:p>
        </p:txBody>
      </p:sp>
      <p:pic>
        <p:nvPicPr>
          <p:cNvPr id="3" name="Picture 2"/>
          <p:cNvPicPr>
            <a:picLocks noChangeAspect="1"/>
          </p:cNvPicPr>
          <p:nvPr/>
        </p:nvPicPr>
        <p:blipFill>
          <a:blip r:embed="rId2"/>
          <a:stretch>
            <a:fillRect/>
          </a:stretch>
        </p:blipFill>
        <p:spPr>
          <a:xfrm>
            <a:off x="496102" y="1606016"/>
            <a:ext cx="1814839" cy="1481325"/>
          </a:xfrm>
          <a:prstGeom prst="rect">
            <a:avLst/>
          </a:prstGeom>
        </p:spPr>
      </p:pic>
      <p:sp>
        <p:nvSpPr>
          <p:cNvPr id="4" name="Rectangle 3"/>
          <p:cNvSpPr/>
          <p:nvPr/>
        </p:nvSpPr>
        <p:spPr>
          <a:xfrm>
            <a:off x="3151762" y="1634700"/>
            <a:ext cx="3429000" cy="1015663"/>
          </a:xfrm>
          <a:prstGeom prst="rect">
            <a:avLst/>
          </a:prstGeom>
        </p:spPr>
        <p:txBody>
          <a:bodyPr>
            <a:spAutoFit/>
          </a:bodyPr>
          <a:lstStyle/>
          <a:p>
            <a:r>
              <a:rPr lang="en-US" altLang="zh-HK" sz="1200" dirty="0">
                <a:latin typeface="OpenSans"/>
              </a:rPr>
              <a:t>What we're trying to do in this </a:t>
            </a:r>
            <a:r>
              <a:rPr lang="en-US" altLang="zh-HK" sz="1200" dirty="0" smtClean="0">
                <a:latin typeface="OpenSans"/>
              </a:rPr>
              <a:t>example is:</a:t>
            </a:r>
            <a:endParaRPr lang="en-US" altLang="zh-HK" sz="1200" dirty="0">
              <a:latin typeface="OpenSans"/>
            </a:endParaRPr>
          </a:p>
          <a:p>
            <a:r>
              <a:rPr lang="en-US" altLang="zh-HK" sz="1200" dirty="0" smtClean="0">
                <a:latin typeface="OpenSans"/>
              </a:rPr>
              <a:t>1) For a </a:t>
            </a:r>
            <a:r>
              <a:rPr lang="en-US" altLang="zh-HK" sz="1200" dirty="0">
                <a:latin typeface="OpenSans"/>
              </a:rPr>
              <a:t>selection, </a:t>
            </a:r>
            <a:r>
              <a:rPr lang="en-US" altLang="zh-HK" sz="1200" dirty="0" smtClean="0">
                <a:latin typeface="OpenSans"/>
              </a:rPr>
              <a:t>find </a:t>
            </a:r>
            <a:r>
              <a:rPr lang="en-US" altLang="zh-HK" sz="1200" dirty="0">
                <a:latin typeface="OpenSans"/>
              </a:rPr>
              <a:t>the 7s.</a:t>
            </a:r>
          </a:p>
          <a:p>
            <a:r>
              <a:rPr lang="en-US" altLang="zh-HK" sz="1200" dirty="0" smtClean="0">
                <a:latin typeface="OpenSans"/>
              </a:rPr>
              <a:t>2) List the rows containing 7s in column </a:t>
            </a:r>
          </a:p>
          <a:p>
            <a:r>
              <a:rPr lang="en-US" altLang="zh-HK" sz="1200" dirty="0" smtClean="0">
                <a:latin typeface="OpenSans"/>
              </a:rPr>
              <a:t>3) Implement </a:t>
            </a:r>
            <a:r>
              <a:rPr lang="en-US" altLang="zh-HK" sz="1200" dirty="0">
                <a:latin typeface="OpenSans"/>
              </a:rPr>
              <a:t>a </a:t>
            </a:r>
            <a:r>
              <a:rPr lang="en-US" altLang="zh-HK" sz="1200" dirty="0" smtClean="0">
                <a:latin typeface="OpenSans"/>
              </a:rPr>
              <a:t>Reset to clear column C after </a:t>
            </a:r>
          </a:p>
          <a:p>
            <a:r>
              <a:rPr lang="en-US" altLang="zh-HK" sz="1200" dirty="0">
                <a:latin typeface="OpenSans"/>
              </a:rPr>
              <a:t> </a:t>
            </a:r>
            <a:r>
              <a:rPr lang="en-US" altLang="zh-HK" sz="1200" dirty="0" smtClean="0">
                <a:latin typeface="OpenSans"/>
              </a:rPr>
              <a:t>   we have the results in column C</a:t>
            </a:r>
            <a:endParaRPr lang="en-US" altLang="zh-HK" sz="1200" b="0" i="0" u="none" strike="noStrike" dirty="0">
              <a:effectLst/>
              <a:latin typeface="OpenSans"/>
            </a:endParaRPr>
          </a:p>
        </p:txBody>
      </p:sp>
      <p:sp>
        <p:nvSpPr>
          <p:cNvPr id="7" name="Rectangle 6"/>
          <p:cNvSpPr/>
          <p:nvPr/>
        </p:nvSpPr>
        <p:spPr>
          <a:xfrm>
            <a:off x="596440" y="3179482"/>
            <a:ext cx="5780809" cy="415498"/>
          </a:xfrm>
          <a:prstGeom prst="rect">
            <a:avLst/>
          </a:prstGeom>
        </p:spPr>
        <p:txBody>
          <a:bodyPr wrap="square">
            <a:spAutoFit/>
          </a:bodyPr>
          <a:lstStyle/>
          <a:p>
            <a:r>
              <a:rPr lang="en-US" altLang="zh-HK" sz="1050" dirty="0" smtClean="0">
                <a:latin typeface="OpenSans"/>
              </a:rPr>
              <a:t>First we set up a core of the code to search for 7s, use the count to place the row number (</a:t>
            </a:r>
            <a:r>
              <a:rPr lang="en-US" altLang="zh-HK" sz="1050" dirty="0" err="1" smtClean="0">
                <a:latin typeface="OpenSans"/>
              </a:rPr>
              <a:t>i</a:t>
            </a:r>
            <a:r>
              <a:rPr lang="en-US" altLang="zh-HK" sz="1050" dirty="0" smtClean="0">
                <a:latin typeface="OpenSans"/>
              </a:rPr>
              <a:t>) into column C, and have a reset of column “C”</a:t>
            </a:r>
            <a:endParaRPr lang="en-US" altLang="zh-HK" sz="1050" dirty="0">
              <a:latin typeface="OpenSans"/>
            </a:endParaRPr>
          </a:p>
        </p:txBody>
      </p:sp>
      <p:grpSp>
        <p:nvGrpSpPr>
          <p:cNvPr id="13" name="Group 12"/>
          <p:cNvGrpSpPr/>
          <p:nvPr/>
        </p:nvGrpSpPr>
        <p:grpSpPr>
          <a:xfrm>
            <a:off x="950380" y="3634045"/>
            <a:ext cx="2849009" cy="1611753"/>
            <a:chOff x="1414462" y="3786187"/>
            <a:chExt cx="4029075" cy="2333625"/>
          </a:xfrm>
        </p:grpSpPr>
        <p:pic>
          <p:nvPicPr>
            <p:cNvPr id="11" name="Picture 10"/>
            <p:cNvPicPr>
              <a:picLocks noChangeAspect="1"/>
            </p:cNvPicPr>
            <p:nvPr/>
          </p:nvPicPr>
          <p:blipFill>
            <a:blip r:embed="rId3"/>
            <a:stretch>
              <a:fillRect/>
            </a:stretch>
          </p:blipFill>
          <p:spPr>
            <a:xfrm>
              <a:off x="1414462" y="3786187"/>
              <a:ext cx="4029075" cy="2333625"/>
            </a:xfrm>
            <a:prstGeom prst="rect">
              <a:avLst/>
            </a:prstGeom>
          </p:spPr>
        </p:pic>
        <p:pic>
          <p:nvPicPr>
            <p:cNvPr id="12" name="Picture 11"/>
            <p:cNvPicPr>
              <a:picLocks noChangeAspect="1"/>
            </p:cNvPicPr>
            <p:nvPr/>
          </p:nvPicPr>
          <p:blipFill>
            <a:blip r:embed="rId4"/>
            <a:stretch>
              <a:fillRect/>
            </a:stretch>
          </p:blipFill>
          <p:spPr>
            <a:xfrm>
              <a:off x="1428317" y="4255972"/>
              <a:ext cx="296576" cy="163628"/>
            </a:xfrm>
            <a:prstGeom prst="rect">
              <a:avLst/>
            </a:prstGeom>
          </p:spPr>
        </p:pic>
      </p:grpSp>
      <p:pic>
        <p:nvPicPr>
          <p:cNvPr id="14" name="Picture 13"/>
          <p:cNvPicPr>
            <a:picLocks noChangeAspect="1"/>
          </p:cNvPicPr>
          <p:nvPr/>
        </p:nvPicPr>
        <p:blipFill>
          <a:blip r:embed="rId5"/>
          <a:stretch>
            <a:fillRect/>
          </a:stretch>
        </p:blipFill>
        <p:spPr>
          <a:xfrm>
            <a:off x="4077757" y="3687121"/>
            <a:ext cx="1874012" cy="1082435"/>
          </a:xfrm>
          <a:prstGeom prst="rect">
            <a:avLst/>
          </a:prstGeom>
        </p:spPr>
      </p:pic>
      <p:sp>
        <p:nvSpPr>
          <p:cNvPr id="17" name="Rectangle 16"/>
          <p:cNvSpPr/>
          <p:nvPr/>
        </p:nvSpPr>
        <p:spPr>
          <a:xfrm>
            <a:off x="261357" y="5473968"/>
            <a:ext cx="6436508" cy="577081"/>
          </a:xfrm>
          <a:prstGeom prst="rect">
            <a:avLst/>
          </a:prstGeom>
        </p:spPr>
        <p:txBody>
          <a:bodyPr wrap="square">
            <a:spAutoFit/>
          </a:bodyPr>
          <a:lstStyle/>
          <a:p>
            <a:r>
              <a:rPr lang="en-US" altLang="zh-HK" sz="1050" dirty="0">
                <a:latin typeface="OpenSans"/>
              </a:rPr>
              <a:t>we have to modify the code and </a:t>
            </a:r>
            <a:r>
              <a:rPr lang="en-US" altLang="zh-HK" sz="1050" dirty="0" smtClean="0">
                <a:latin typeface="OpenSans"/>
              </a:rPr>
              <a:t>add                                                                  in order to display “7 found in row:” in cell C1, but because C1 is taken, so we have to modify the                                               code to allow the row numbers to appear starting from C2 instead of C1 </a:t>
            </a:r>
            <a:endParaRPr lang="en-US" altLang="zh-HK" sz="1050" dirty="0">
              <a:latin typeface="OpenSans"/>
            </a:endParaRPr>
          </a:p>
        </p:txBody>
      </p:sp>
      <p:pic>
        <p:nvPicPr>
          <p:cNvPr id="19" name="Picture 18"/>
          <p:cNvPicPr>
            <a:picLocks noChangeAspect="1"/>
          </p:cNvPicPr>
          <p:nvPr/>
        </p:nvPicPr>
        <p:blipFill>
          <a:blip r:embed="rId6"/>
          <a:stretch>
            <a:fillRect/>
          </a:stretch>
        </p:blipFill>
        <p:spPr>
          <a:xfrm>
            <a:off x="2518962" y="5531685"/>
            <a:ext cx="2338674" cy="148749"/>
          </a:xfrm>
          <a:prstGeom prst="rect">
            <a:avLst/>
          </a:prstGeom>
        </p:spPr>
      </p:pic>
      <p:pic>
        <p:nvPicPr>
          <p:cNvPr id="21" name="Picture 20"/>
          <p:cNvPicPr>
            <a:picLocks noChangeAspect="1"/>
          </p:cNvPicPr>
          <p:nvPr/>
        </p:nvPicPr>
        <p:blipFill>
          <a:blip r:embed="rId7"/>
          <a:stretch>
            <a:fillRect/>
          </a:stretch>
        </p:blipFill>
        <p:spPr>
          <a:xfrm>
            <a:off x="4511625" y="5718254"/>
            <a:ext cx="1572889" cy="143716"/>
          </a:xfrm>
          <a:prstGeom prst="rect">
            <a:avLst/>
          </a:prstGeom>
        </p:spPr>
      </p:pic>
      <p:grpSp>
        <p:nvGrpSpPr>
          <p:cNvPr id="27" name="Group 26"/>
          <p:cNvGrpSpPr/>
          <p:nvPr/>
        </p:nvGrpSpPr>
        <p:grpSpPr>
          <a:xfrm>
            <a:off x="671206" y="6117636"/>
            <a:ext cx="5413308" cy="1900843"/>
            <a:chOff x="770956" y="5392080"/>
            <a:chExt cx="5413308" cy="1900843"/>
          </a:xfrm>
        </p:grpSpPr>
        <p:grpSp>
          <p:nvGrpSpPr>
            <p:cNvPr id="20" name="Group 19"/>
            <p:cNvGrpSpPr/>
            <p:nvPr/>
          </p:nvGrpSpPr>
          <p:grpSpPr>
            <a:xfrm>
              <a:off x="910421" y="5392080"/>
              <a:ext cx="5273843" cy="1900843"/>
              <a:chOff x="1024252" y="5259289"/>
              <a:chExt cx="5273843" cy="1900843"/>
            </a:xfrm>
          </p:grpSpPr>
          <p:pic>
            <p:nvPicPr>
              <p:cNvPr id="15" name="Picture 14"/>
              <p:cNvPicPr>
                <a:picLocks noChangeAspect="1"/>
              </p:cNvPicPr>
              <p:nvPr/>
            </p:nvPicPr>
            <p:blipFill>
              <a:blip r:embed="rId8"/>
              <a:stretch>
                <a:fillRect/>
              </a:stretch>
            </p:blipFill>
            <p:spPr>
              <a:xfrm>
                <a:off x="1050130" y="5259289"/>
                <a:ext cx="2849009" cy="1510318"/>
              </a:xfrm>
              <a:prstGeom prst="rect">
                <a:avLst/>
              </a:prstGeom>
            </p:spPr>
          </p:pic>
          <p:pic>
            <p:nvPicPr>
              <p:cNvPr id="16" name="Picture 15"/>
              <p:cNvPicPr>
                <a:picLocks noChangeAspect="1"/>
              </p:cNvPicPr>
              <p:nvPr/>
            </p:nvPicPr>
            <p:blipFill>
              <a:blip r:embed="rId9"/>
              <a:stretch>
                <a:fillRect/>
              </a:stretch>
            </p:blipFill>
            <p:spPr>
              <a:xfrm>
                <a:off x="1024252" y="6769607"/>
                <a:ext cx="1352550" cy="390525"/>
              </a:xfrm>
              <a:prstGeom prst="rect">
                <a:avLst/>
              </a:prstGeom>
            </p:spPr>
          </p:pic>
          <p:pic>
            <p:nvPicPr>
              <p:cNvPr id="18" name="Picture 17"/>
              <p:cNvPicPr>
                <a:picLocks noChangeAspect="1"/>
              </p:cNvPicPr>
              <p:nvPr/>
            </p:nvPicPr>
            <p:blipFill>
              <a:blip r:embed="rId10"/>
              <a:stretch>
                <a:fillRect/>
              </a:stretch>
            </p:blipFill>
            <p:spPr>
              <a:xfrm>
                <a:off x="4177507" y="5484301"/>
                <a:ext cx="2120588" cy="1060294"/>
              </a:xfrm>
              <a:prstGeom prst="rect">
                <a:avLst/>
              </a:prstGeom>
            </p:spPr>
          </p:pic>
        </p:grpSp>
        <p:cxnSp>
          <p:nvCxnSpPr>
            <p:cNvPr id="23" name="Straight Arrow Connector 22"/>
            <p:cNvCxnSpPr/>
            <p:nvPr/>
          </p:nvCxnSpPr>
          <p:spPr>
            <a:xfrm>
              <a:off x="773824" y="6512942"/>
              <a:ext cx="6581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70956" y="6288657"/>
              <a:ext cx="911197" cy="5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262971" y="6677386"/>
              <a:ext cx="211663" cy="128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8" name="Rectangle 27"/>
          <p:cNvSpPr/>
          <p:nvPr/>
        </p:nvSpPr>
        <p:spPr>
          <a:xfrm>
            <a:off x="240293" y="837212"/>
            <a:ext cx="6532819" cy="74937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Rectangle 21"/>
          <p:cNvSpPr/>
          <p:nvPr/>
        </p:nvSpPr>
        <p:spPr>
          <a:xfrm>
            <a:off x="198655" y="837212"/>
            <a:ext cx="1702950" cy="400110"/>
          </a:xfrm>
          <a:prstGeom prst="rect">
            <a:avLst/>
          </a:prstGeom>
        </p:spPr>
        <p:txBody>
          <a:bodyPr wrap="square">
            <a:spAutoFit/>
          </a:bodyPr>
          <a:lstStyle/>
          <a:p>
            <a:pPr algn="ctr"/>
            <a:r>
              <a:rPr lang="en-US" altLang="zh-HK" sz="2000" b="1" dirty="0" smtClean="0">
                <a:solidFill>
                  <a:srgbClr val="FF0000"/>
                </a:solidFill>
                <a:latin typeface="OpenSans-Light"/>
              </a:rPr>
              <a:t>For-Next</a:t>
            </a:r>
            <a:endParaRPr lang="zh-HK" altLang="en-US" sz="2000" b="1" dirty="0">
              <a:solidFill>
                <a:srgbClr val="FF0000"/>
              </a:solidFill>
            </a:endParaRPr>
          </a:p>
        </p:txBody>
      </p:sp>
      <p:sp>
        <p:nvSpPr>
          <p:cNvPr id="5" name="Rectangle 4"/>
          <p:cNvSpPr/>
          <p:nvPr/>
        </p:nvSpPr>
        <p:spPr>
          <a:xfrm>
            <a:off x="261357" y="1188965"/>
            <a:ext cx="6511755" cy="415498"/>
          </a:xfrm>
          <a:prstGeom prst="rect">
            <a:avLst/>
          </a:prstGeom>
        </p:spPr>
        <p:txBody>
          <a:bodyPr wrap="square">
            <a:spAutoFit/>
          </a:bodyPr>
          <a:lstStyle/>
          <a:p>
            <a:r>
              <a:rPr lang="zh-HK" altLang="en-US" sz="1050" dirty="0">
                <a:solidFill>
                  <a:srgbClr val="FF0000"/>
                </a:solidFill>
              </a:rPr>
              <a:t>https://www.coursera.org/learn/excel-vba-for-creative-problem-solving-part-1/lecture/IMNyM/using-the-for-each-next-statement</a:t>
            </a:r>
          </a:p>
        </p:txBody>
      </p:sp>
    </p:spTree>
    <p:extLst>
      <p:ext uri="{BB962C8B-B14F-4D97-AF65-F5344CB8AC3E}">
        <p14:creationId xmlns:p14="http://schemas.microsoft.com/office/powerpoint/2010/main" val="1573073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18" y="222076"/>
            <a:ext cx="6532819" cy="503903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Rectangle 4"/>
          <p:cNvSpPr/>
          <p:nvPr/>
        </p:nvSpPr>
        <p:spPr>
          <a:xfrm>
            <a:off x="148780" y="222075"/>
            <a:ext cx="1702950" cy="400110"/>
          </a:xfrm>
          <a:prstGeom prst="rect">
            <a:avLst/>
          </a:prstGeom>
        </p:spPr>
        <p:txBody>
          <a:bodyPr wrap="square">
            <a:spAutoFit/>
          </a:bodyPr>
          <a:lstStyle/>
          <a:p>
            <a:pPr algn="ctr"/>
            <a:r>
              <a:rPr lang="en-US" altLang="zh-HK" sz="2000" b="1" dirty="0" smtClean="0">
                <a:solidFill>
                  <a:srgbClr val="FF0000"/>
                </a:solidFill>
                <a:latin typeface="OpenSans-Light"/>
              </a:rPr>
              <a:t>For-Each</a:t>
            </a:r>
            <a:endParaRPr lang="zh-HK" altLang="en-US" sz="2000" b="1" dirty="0">
              <a:solidFill>
                <a:srgbClr val="FF0000"/>
              </a:solidFill>
            </a:endParaRPr>
          </a:p>
        </p:txBody>
      </p:sp>
      <p:pic>
        <p:nvPicPr>
          <p:cNvPr id="6" name="Picture 5"/>
          <p:cNvPicPr>
            <a:picLocks noChangeAspect="1"/>
          </p:cNvPicPr>
          <p:nvPr/>
        </p:nvPicPr>
        <p:blipFill>
          <a:blip r:embed="rId2"/>
          <a:stretch>
            <a:fillRect/>
          </a:stretch>
        </p:blipFill>
        <p:spPr>
          <a:xfrm>
            <a:off x="297115" y="873976"/>
            <a:ext cx="3629853" cy="1870849"/>
          </a:xfrm>
          <a:prstGeom prst="rect">
            <a:avLst/>
          </a:prstGeom>
        </p:spPr>
      </p:pic>
      <p:pic>
        <p:nvPicPr>
          <p:cNvPr id="7" name="Picture 6"/>
          <p:cNvPicPr>
            <a:picLocks noChangeAspect="1"/>
          </p:cNvPicPr>
          <p:nvPr/>
        </p:nvPicPr>
        <p:blipFill>
          <a:blip r:embed="rId3"/>
          <a:stretch>
            <a:fillRect/>
          </a:stretch>
        </p:blipFill>
        <p:spPr>
          <a:xfrm>
            <a:off x="416033" y="2892242"/>
            <a:ext cx="923916" cy="2170975"/>
          </a:xfrm>
          <a:prstGeom prst="rect">
            <a:avLst/>
          </a:prstGeom>
        </p:spPr>
      </p:pic>
      <p:sp>
        <p:nvSpPr>
          <p:cNvPr id="8" name="Rectangle 7"/>
          <p:cNvSpPr/>
          <p:nvPr/>
        </p:nvSpPr>
        <p:spPr>
          <a:xfrm>
            <a:off x="2036618" y="3583025"/>
            <a:ext cx="4098200" cy="900246"/>
          </a:xfrm>
          <a:prstGeom prst="rect">
            <a:avLst/>
          </a:prstGeom>
        </p:spPr>
        <p:txBody>
          <a:bodyPr wrap="square">
            <a:spAutoFit/>
          </a:bodyPr>
          <a:lstStyle/>
          <a:p>
            <a:r>
              <a:rPr lang="en-US" altLang="zh-HK" sz="1050" dirty="0">
                <a:latin typeface="OpenSans"/>
              </a:rPr>
              <a:t> If your selection doesn't start in A1, </a:t>
            </a:r>
            <a:r>
              <a:rPr lang="en-US" altLang="zh-HK" sz="1050" dirty="0" smtClean="0">
                <a:latin typeface="OpenSans"/>
              </a:rPr>
              <a:t>but starting at A6, the code is </a:t>
            </a:r>
            <a:r>
              <a:rPr lang="en-US" altLang="zh-HK" sz="1050" dirty="0">
                <a:latin typeface="OpenSans"/>
              </a:rPr>
              <a:t>not going to give you the row number in the </a:t>
            </a:r>
            <a:r>
              <a:rPr lang="en-US" altLang="zh-HK" sz="1050" dirty="0" smtClean="0">
                <a:latin typeface="OpenSans"/>
              </a:rPr>
              <a:t>selection. In </a:t>
            </a:r>
            <a:r>
              <a:rPr lang="en-US" altLang="zh-HK" sz="1050" dirty="0">
                <a:latin typeface="OpenSans"/>
              </a:rPr>
              <a:t>other words, if I made this as my selection</a:t>
            </a:r>
            <a:r>
              <a:rPr lang="en-US" altLang="zh-HK" sz="1050" dirty="0" smtClean="0">
                <a:latin typeface="OpenSans"/>
              </a:rPr>
              <a:t>, as shown on the left,</a:t>
            </a:r>
            <a:r>
              <a:rPr lang="en-US" altLang="zh-HK" sz="1050" dirty="0">
                <a:latin typeface="OpenSans"/>
              </a:rPr>
              <a:t> the first 7 will be found in row 10, and not row 5.</a:t>
            </a:r>
          </a:p>
          <a:p>
            <a:r>
              <a:rPr lang="en-US" altLang="zh-HK" sz="1050" dirty="0">
                <a:latin typeface="OpenSans"/>
              </a:rPr>
              <a:t> </a:t>
            </a:r>
            <a:endParaRPr lang="en-US" altLang="zh-HK" sz="1050" i="0" strike="noStrike" dirty="0">
              <a:effectLst/>
              <a:latin typeface="OpenSans"/>
            </a:endParaRPr>
          </a:p>
        </p:txBody>
      </p:sp>
      <p:sp>
        <p:nvSpPr>
          <p:cNvPr id="9" name="Rectangle 8"/>
          <p:cNvSpPr/>
          <p:nvPr/>
        </p:nvSpPr>
        <p:spPr>
          <a:xfrm>
            <a:off x="3968606" y="960854"/>
            <a:ext cx="2754631" cy="415498"/>
          </a:xfrm>
          <a:prstGeom prst="rect">
            <a:avLst/>
          </a:prstGeom>
        </p:spPr>
        <p:txBody>
          <a:bodyPr wrap="square">
            <a:spAutoFit/>
          </a:bodyPr>
          <a:lstStyle/>
          <a:p>
            <a:r>
              <a:rPr lang="en-US" altLang="zh-HK" sz="1050" dirty="0" smtClean="0">
                <a:solidFill>
                  <a:srgbClr val="FF0000"/>
                </a:solidFill>
                <a:latin typeface="OpenSans"/>
              </a:rPr>
              <a:t>Can use the For-Each loop by assigning </a:t>
            </a:r>
          </a:p>
          <a:p>
            <a:r>
              <a:rPr lang="en-US" altLang="zh-HK" sz="1050" i="0" strike="noStrike" dirty="0" smtClean="0">
                <a:solidFill>
                  <a:srgbClr val="FF0000"/>
                </a:solidFill>
                <a:effectLst/>
                <a:latin typeface="OpenSans"/>
              </a:rPr>
              <a:t>Each item in a range.</a:t>
            </a:r>
            <a:endParaRPr lang="en-US" altLang="zh-HK" sz="1050" i="0" strike="noStrike" dirty="0">
              <a:solidFill>
                <a:srgbClr val="FF0000"/>
              </a:solidFill>
              <a:effectLst/>
              <a:latin typeface="OpenSans"/>
            </a:endParaRPr>
          </a:p>
        </p:txBody>
      </p:sp>
      <p:sp>
        <p:nvSpPr>
          <p:cNvPr id="10" name="Rectangle 9"/>
          <p:cNvSpPr/>
          <p:nvPr/>
        </p:nvSpPr>
        <p:spPr>
          <a:xfrm>
            <a:off x="261357" y="473345"/>
            <a:ext cx="6511755" cy="415498"/>
          </a:xfrm>
          <a:prstGeom prst="rect">
            <a:avLst/>
          </a:prstGeom>
        </p:spPr>
        <p:txBody>
          <a:bodyPr wrap="square">
            <a:spAutoFit/>
          </a:bodyPr>
          <a:lstStyle/>
          <a:p>
            <a:r>
              <a:rPr lang="zh-HK" altLang="en-US" sz="1000" dirty="0">
                <a:solidFill>
                  <a:srgbClr val="FF0000"/>
                </a:solidFill>
              </a:rPr>
              <a:t>https://www.coursera.org/learn/excel-vba-for-creative-problem-solving-part-1/lecture/IMNyM/using-the-for-each-next-statement</a:t>
            </a:r>
          </a:p>
        </p:txBody>
      </p:sp>
    </p:spTree>
    <p:extLst>
      <p:ext uri="{BB962C8B-B14F-4D97-AF65-F5344CB8AC3E}">
        <p14:creationId xmlns:p14="http://schemas.microsoft.com/office/powerpoint/2010/main" val="40904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0432" y="0"/>
            <a:ext cx="5643832" cy="400110"/>
          </a:xfrm>
          <a:prstGeom prst="rect">
            <a:avLst/>
          </a:prstGeom>
        </p:spPr>
        <p:txBody>
          <a:bodyPr wrap="square">
            <a:spAutoFit/>
          </a:bodyPr>
          <a:lstStyle/>
          <a:p>
            <a:pPr algn="ctr"/>
            <a:r>
              <a:rPr lang="en-US" altLang="zh-HK" sz="2000" b="1" u="sng" dirty="0" smtClean="0">
                <a:latin typeface="OpenSans-Light"/>
              </a:rPr>
              <a:t>Real-World Example of For-Next Loop</a:t>
            </a:r>
            <a:endParaRPr lang="zh-HK" altLang="en-US" sz="2000" b="1" u="sng" dirty="0"/>
          </a:p>
        </p:txBody>
      </p:sp>
      <p:pic>
        <p:nvPicPr>
          <p:cNvPr id="5" name="Picture 4"/>
          <p:cNvPicPr>
            <a:picLocks noChangeAspect="1"/>
          </p:cNvPicPr>
          <p:nvPr/>
        </p:nvPicPr>
        <p:blipFill>
          <a:blip r:embed="rId2"/>
          <a:stretch>
            <a:fillRect/>
          </a:stretch>
        </p:blipFill>
        <p:spPr>
          <a:xfrm>
            <a:off x="159590" y="929854"/>
            <a:ext cx="2025767" cy="807641"/>
          </a:xfrm>
          <a:prstGeom prst="rect">
            <a:avLst/>
          </a:prstGeom>
        </p:spPr>
      </p:pic>
      <p:sp>
        <p:nvSpPr>
          <p:cNvPr id="6" name="Rectangle 5"/>
          <p:cNvSpPr/>
          <p:nvPr/>
        </p:nvSpPr>
        <p:spPr>
          <a:xfrm>
            <a:off x="104171" y="1763610"/>
            <a:ext cx="6684555" cy="907941"/>
          </a:xfrm>
          <a:prstGeom prst="rect">
            <a:avLst/>
          </a:prstGeom>
        </p:spPr>
        <p:txBody>
          <a:bodyPr wrap="square">
            <a:spAutoFit/>
          </a:bodyPr>
          <a:lstStyle/>
          <a:p>
            <a:r>
              <a:rPr lang="en-US" altLang="zh-HK" sz="1100" b="1" u="sng" dirty="0" smtClean="0">
                <a:solidFill>
                  <a:srgbClr val="373A3C"/>
                </a:solidFill>
                <a:latin typeface="OpenSans"/>
              </a:rPr>
              <a:t>Objective</a:t>
            </a:r>
            <a:endParaRPr lang="en-US" altLang="zh-HK" sz="1050" b="1" u="sng" dirty="0" smtClean="0">
              <a:solidFill>
                <a:srgbClr val="373A3C"/>
              </a:solidFill>
              <a:latin typeface="OpenSans"/>
            </a:endParaRPr>
          </a:p>
          <a:p>
            <a:r>
              <a:rPr lang="en-US" altLang="zh-HK" sz="1050" dirty="0" smtClean="0">
                <a:solidFill>
                  <a:srgbClr val="373A3C"/>
                </a:solidFill>
                <a:latin typeface="OpenSans"/>
              </a:rPr>
              <a:t>1) Look </a:t>
            </a:r>
            <a:r>
              <a:rPr lang="en-US" altLang="zh-HK" sz="1050" dirty="0">
                <a:solidFill>
                  <a:srgbClr val="373A3C"/>
                </a:solidFill>
                <a:latin typeface="OpenSans"/>
              </a:rPr>
              <a:t>through </a:t>
            </a:r>
            <a:r>
              <a:rPr lang="en-US" altLang="zh-HK" sz="1050" dirty="0" smtClean="0">
                <a:solidFill>
                  <a:srgbClr val="373A3C"/>
                </a:solidFill>
                <a:latin typeface="OpenSans"/>
              </a:rPr>
              <a:t>these</a:t>
            </a:r>
            <a:r>
              <a:rPr lang="en-US" altLang="zh-HK" sz="1050" dirty="0">
                <a:solidFill>
                  <a:srgbClr val="373A3C"/>
                </a:solidFill>
                <a:latin typeface="OpenSans"/>
              </a:rPr>
              <a:t> to see which days exceeded, for example, a temperature of 90 degrees.</a:t>
            </a:r>
          </a:p>
          <a:p>
            <a:pPr marL="228600" indent="-228600">
              <a:buAutoNum type="arabicParenR" startAt="2"/>
            </a:pPr>
            <a:r>
              <a:rPr lang="en-US" altLang="zh-HK" sz="1050" dirty="0" smtClean="0">
                <a:solidFill>
                  <a:srgbClr val="373A3C"/>
                </a:solidFill>
                <a:latin typeface="OpenSans"/>
              </a:rPr>
              <a:t>Which </a:t>
            </a:r>
            <a:r>
              <a:rPr lang="en-US" altLang="zh-HK" sz="1050" dirty="0">
                <a:solidFill>
                  <a:srgbClr val="373A3C"/>
                </a:solidFill>
                <a:latin typeface="OpenSans"/>
              </a:rPr>
              <a:t>days had a low of less than a certain value</a:t>
            </a:r>
            <a:r>
              <a:rPr lang="en-US" altLang="zh-HK" sz="1050" dirty="0" smtClean="0">
                <a:solidFill>
                  <a:srgbClr val="373A3C"/>
                </a:solidFill>
                <a:latin typeface="OpenSans"/>
              </a:rPr>
              <a:t>.  </a:t>
            </a:r>
          </a:p>
          <a:p>
            <a:pPr marL="228600" indent="-228600">
              <a:buAutoNum type="arabicParenR" startAt="2"/>
            </a:pPr>
            <a:r>
              <a:rPr lang="en-US" altLang="zh-HK" sz="1050" dirty="0" smtClean="0">
                <a:solidFill>
                  <a:srgbClr val="373A3C"/>
                </a:solidFill>
                <a:latin typeface="OpenSans"/>
              </a:rPr>
              <a:t>Include a reset button as well,</a:t>
            </a:r>
            <a:endParaRPr lang="en-US" altLang="zh-HK" sz="1050" dirty="0">
              <a:solidFill>
                <a:srgbClr val="373A3C"/>
              </a:solidFill>
              <a:latin typeface="OpenSans"/>
            </a:endParaRPr>
          </a:p>
          <a:p>
            <a:r>
              <a:rPr lang="en-US" altLang="zh-HK" sz="1050" dirty="0">
                <a:solidFill>
                  <a:srgbClr val="373A3C"/>
                </a:solidFill>
                <a:latin typeface="OpenSans"/>
              </a:rPr>
              <a:t> </a:t>
            </a:r>
            <a:endParaRPr lang="zh-HK" altLang="en-US" sz="1050" dirty="0"/>
          </a:p>
        </p:txBody>
      </p:sp>
      <p:sp>
        <p:nvSpPr>
          <p:cNvPr id="7" name="Rectangle 6"/>
          <p:cNvSpPr/>
          <p:nvPr/>
        </p:nvSpPr>
        <p:spPr>
          <a:xfrm>
            <a:off x="104172" y="503628"/>
            <a:ext cx="6858000" cy="400110"/>
          </a:xfrm>
          <a:prstGeom prst="rect">
            <a:avLst/>
          </a:prstGeom>
        </p:spPr>
        <p:txBody>
          <a:bodyPr wrap="square">
            <a:spAutoFit/>
          </a:bodyPr>
          <a:lstStyle/>
          <a:p>
            <a:r>
              <a:rPr lang="zh-HK" altLang="en-US" sz="1000" dirty="0">
                <a:solidFill>
                  <a:srgbClr val="FF0000"/>
                </a:solidFill>
              </a:rPr>
              <a:t>https://www.coursera.org/learn/excel-vba-for-creative-problem-solving-part-1/lecture/EPsy4/worked-mini-project-searching-through-high-and-low-temperatures-in-an-excel</a:t>
            </a:r>
          </a:p>
        </p:txBody>
      </p:sp>
      <p:pic>
        <p:nvPicPr>
          <p:cNvPr id="8" name="Picture 7"/>
          <p:cNvPicPr>
            <a:picLocks noChangeAspect="1"/>
          </p:cNvPicPr>
          <p:nvPr/>
        </p:nvPicPr>
        <p:blipFill>
          <a:blip r:embed="rId3"/>
          <a:stretch>
            <a:fillRect/>
          </a:stretch>
        </p:blipFill>
        <p:spPr>
          <a:xfrm>
            <a:off x="2421346" y="929853"/>
            <a:ext cx="2108808" cy="807642"/>
          </a:xfrm>
          <a:prstGeom prst="rect">
            <a:avLst/>
          </a:prstGeom>
        </p:spPr>
      </p:pic>
      <p:pic>
        <p:nvPicPr>
          <p:cNvPr id="9" name="Picture 8"/>
          <p:cNvPicPr>
            <a:picLocks noChangeAspect="1"/>
          </p:cNvPicPr>
          <p:nvPr/>
        </p:nvPicPr>
        <p:blipFill>
          <a:blip r:embed="rId4"/>
          <a:stretch>
            <a:fillRect/>
          </a:stretch>
        </p:blipFill>
        <p:spPr>
          <a:xfrm>
            <a:off x="4671203" y="929853"/>
            <a:ext cx="2059041" cy="807641"/>
          </a:xfrm>
          <a:prstGeom prst="rect">
            <a:avLst/>
          </a:prstGeom>
        </p:spPr>
      </p:pic>
      <p:cxnSp>
        <p:nvCxnSpPr>
          <p:cNvPr id="12" name="Straight Connector 11"/>
          <p:cNvCxnSpPr/>
          <p:nvPr/>
        </p:nvCxnSpPr>
        <p:spPr>
          <a:xfrm flipH="1">
            <a:off x="637803" y="8555722"/>
            <a:ext cx="3448060" cy="333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7803" y="5601977"/>
            <a:ext cx="3343511" cy="233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40432" y="2597366"/>
            <a:ext cx="4286739" cy="6601807"/>
          </a:xfrm>
          <a:prstGeom prst="rect">
            <a:avLst/>
          </a:prstGeom>
        </p:spPr>
        <p:txBody>
          <a:bodyPr wrap="square">
            <a:spAutoFit/>
          </a:bodyPr>
          <a:lstStyle/>
          <a:p>
            <a:r>
              <a:rPr lang="zh-HK" altLang="en-US" sz="900" dirty="0">
                <a:solidFill>
                  <a:srgbClr val="FF0000"/>
                </a:solidFill>
              </a:rPr>
              <a:t>Sub HighTemp()</a:t>
            </a:r>
          </a:p>
          <a:p>
            <a:r>
              <a:rPr lang="zh-HK" altLang="en-US" sz="900" dirty="0">
                <a:solidFill>
                  <a:srgbClr val="FF0000"/>
                </a:solidFill>
              </a:rPr>
              <a:t>Dim nr As Integer, i As Integer, HT As Double, c As Integer</a:t>
            </a:r>
          </a:p>
          <a:p>
            <a:r>
              <a:rPr lang="zh-HK" altLang="en-US" sz="900" dirty="0">
                <a:solidFill>
                  <a:srgbClr val="FF0000"/>
                </a:solidFill>
              </a:rPr>
              <a:t>Call Reset</a:t>
            </a:r>
          </a:p>
          <a:p>
            <a:r>
              <a:rPr lang="zh-HK" altLang="en-US" sz="900" dirty="0">
                <a:solidFill>
                  <a:srgbClr val="FF0000"/>
                </a:solidFill>
              </a:rPr>
              <a:t>Range("A2").Select</a:t>
            </a:r>
          </a:p>
          <a:p>
            <a:r>
              <a:rPr lang="zh-HK" altLang="en-US" sz="900" dirty="0">
                <a:solidFill>
                  <a:srgbClr val="FF0000"/>
                </a:solidFill>
              </a:rPr>
              <a:t>Application.ScreenUpdating = False</a:t>
            </a:r>
          </a:p>
          <a:p>
            <a:r>
              <a:rPr lang="zh-HK" altLang="en-US" sz="900" dirty="0">
                <a:solidFill>
                  <a:srgbClr val="FF0000"/>
                </a:solidFill>
              </a:rPr>
              <a:t>Selection.CurrentRegion.Select</a:t>
            </a:r>
          </a:p>
          <a:p>
            <a:r>
              <a:rPr lang="zh-HK" altLang="en-US" sz="900" dirty="0">
                <a:solidFill>
                  <a:srgbClr val="FF0000"/>
                </a:solidFill>
              </a:rPr>
              <a:t>HT = InputBox("Display the days in the year that exceeds temp of")</a:t>
            </a:r>
          </a:p>
          <a:p>
            <a:r>
              <a:rPr lang="zh-HK" altLang="en-US" sz="900" dirty="0">
                <a:solidFill>
                  <a:srgbClr val="FF0000"/>
                </a:solidFill>
              </a:rPr>
              <a:t>nr = Selection.Rows.Count</a:t>
            </a:r>
          </a:p>
          <a:p>
            <a:r>
              <a:rPr lang="zh-HK" altLang="en-US" sz="900" dirty="0">
                <a:solidFill>
                  <a:srgbClr val="FF0000"/>
                </a:solidFill>
              </a:rPr>
              <a:t>For i = 2 To nr</a:t>
            </a:r>
          </a:p>
          <a:p>
            <a:r>
              <a:rPr lang="zh-HK" altLang="en-US" sz="900" dirty="0">
                <a:solidFill>
                  <a:srgbClr val="FF0000"/>
                </a:solidFill>
              </a:rPr>
              <a:t>    If Selection.Cells(i, 4) &gt; HT Then</a:t>
            </a:r>
          </a:p>
          <a:p>
            <a:r>
              <a:rPr lang="zh-HK" altLang="en-US" sz="900" dirty="0">
                <a:solidFill>
                  <a:srgbClr val="FF0000"/>
                </a:solidFill>
              </a:rPr>
              <a:t>        c = c + 1</a:t>
            </a:r>
          </a:p>
          <a:p>
            <a:r>
              <a:rPr lang="zh-HK" altLang="en-US" sz="900" dirty="0">
                <a:solidFill>
                  <a:srgbClr val="FF0000"/>
                </a:solidFill>
              </a:rPr>
              <a:t>        If c = 1 Then</a:t>
            </a:r>
          </a:p>
          <a:p>
            <a:r>
              <a:rPr lang="zh-HK" altLang="en-US" sz="900" dirty="0">
                <a:solidFill>
                  <a:srgbClr val="FF0000"/>
                </a:solidFill>
              </a:rPr>
              <a:t>            Range("G1") = "Date"</a:t>
            </a:r>
          </a:p>
          <a:p>
            <a:r>
              <a:rPr lang="zh-HK" altLang="en-US" sz="900" dirty="0">
                <a:solidFill>
                  <a:srgbClr val="FF0000"/>
                </a:solidFill>
              </a:rPr>
              <a:t>            Range("H1") = "Temperature"</a:t>
            </a:r>
          </a:p>
          <a:p>
            <a:r>
              <a:rPr lang="zh-HK" altLang="en-US" sz="900" dirty="0">
                <a:solidFill>
                  <a:srgbClr val="FF0000"/>
                </a:solidFill>
              </a:rPr>
              <a:t>        End If</a:t>
            </a:r>
          </a:p>
          <a:p>
            <a:r>
              <a:rPr lang="zh-HK" altLang="en-US" sz="900" dirty="0">
                <a:solidFill>
                  <a:srgbClr val="FF0000"/>
                </a:solidFill>
              </a:rPr>
              <a:t>        Range("G" &amp; c + 1) = Selection.Cells(i, 2) &amp; "/" &amp; Selection.Cells(i, 3)</a:t>
            </a:r>
          </a:p>
          <a:p>
            <a:r>
              <a:rPr lang="zh-HK" altLang="en-US" sz="900" dirty="0">
                <a:solidFill>
                  <a:srgbClr val="FF0000"/>
                </a:solidFill>
              </a:rPr>
              <a:t>        Range("H" &amp; c + 1) = Selection.Cells(i, 4)</a:t>
            </a:r>
          </a:p>
          <a:p>
            <a:r>
              <a:rPr lang="zh-HK" altLang="en-US" sz="900" dirty="0">
                <a:solidFill>
                  <a:srgbClr val="FF0000"/>
                </a:solidFill>
              </a:rPr>
              <a:t>    End If</a:t>
            </a:r>
          </a:p>
          <a:p>
            <a:r>
              <a:rPr lang="zh-HK" altLang="en-US" sz="900" dirty="0">
                <a:solidFill>
                  <a:srgbClr val="FF0000"/>
                </a:solidFill>
              </a:rPr>
              <a:t>Next i</a:t>
            </a:r>
          </a:p>
          <a:p>
            <a:r>
              <a:rPr lang="zh-HK" altLang="en-US" sz="900" dirty="0">
                <a:solidFill>
                  <a:srgbClr val="FF0000"/>
                </a:solidFill>
              </a:rPr>
              <a:t>Range("A2").Select</a:t>
            </a:r>
          </a:p>
          <a:p>
            <a:r>
              <a:rPr lang="zh-HK" altLang="en-US" sz="900" dirty="0">
                <a:solidFill>
                  <a:srgbClr val="FF0000"/>
                </a:solidFill>
              </a:rPr>
              <a:t>End Sub</a:t>
            </a:r>
          </a:p>
          <a:p>
            <a:endParaRPr lang="en-US" altLang="zh-HK" sz="900" dirty="0" smtClean="0">
              <a:solidFill>
                <a:srgbClr val="FF0000"/>
              </a:solidFill>
            </a:endParaRPr>
          </a:p>
          <a:p>
            <a:r>
              <a:rPr lang="zh-HK" altLang="en-US" sz="900" dirty="0" smtClean="0">
                <a:solidFill>
                  <a:srgbClr val="FF0000"/>
                </a:solidFill>
              </a:rPr>
              <a:t>Sub </a:t>
            </a:r>
            <a:r>
              <a:rPr lang="zh-HK" altLang="en-US" sz="900" dirty="0">
                <a:solidFill>
                  <a:srgbClr val="FF0000"/>
                </a:solidFill>
              </a:rPr>
              <a:t>LowTemp()</a:t>
            </a:r>
          </a:p>
          <a:p>
            <a:r>
              <a:rPr lang="zh-HK" altLang="en-US" sz="900" dirty="0">
                <a:solidFill>
                  <a:srgbClr val="FF0000"/>
                </a:solidFill>
              </a:rPr>
              <a:t>Dim nr As Integer, i As Integer, LT As Double, c As Integer</a:t>
            </a:r>
          </a:p>
          <a:p>
            <a:r>
              <a:rPr lang="zh-HK" altLang="en-US" sz="900" dirty="0">
                <a:solidFill>
                  <a:srgbClr val="FF0000"/>
                </a:solidFill>
              </a:rPr>
              <a:t>Call Reset</a:t>
            </a:r>
          </a:p>
          <a:p>
            <a:r>
              <a:rPr lang="zh-HK" altLang="en-US" sz="900" dirty="0">
                <a:solidFill>
                  <a:srgbClr val="FF0000"/>
                </a:solidFill>
              </a:rPr>
              <a:t>Application.ScreenUpdating = False</a:t>
            </a:r>
          </a:p>
          <a:p>
            <a:r>
              <a:rPr lang="zh-HK" altLang="en-US" sz="900" dirty="0">
                <a:solidFill>
                  <a:srgbClr val="FF0000"/>
                </a:solidFill>
              </a:rPr>
              <a:t>Range("A2").Select</a:t>
            </a:r>
          </a:p>
          <a:p>
            <a:r>
              <a:rPr lang="zh-HK" altLang="en-US" sz="900" dirty="0">
                <a:solidFill>
                  <a:srgbClr val="FF0000"/>
                </a:solidFill>
              </a:rPr>
              <a:t>Selection.CurrentRegion.Select</a:t>
            </a:r>
          </a:p>
          <a:p>
            <a:r>
              <a:rPr lang="zh-HK" altLang="en-US" sz="900" dirty="0">
                <a:solidFill>
                  <a:srgbClr val="FF0000"/>
                </a:solidFill>
              </a:rPr>
              <a:t>LT = InputBox("Display the days in the year that had temp lower than")</a:t>
            </a:r>
          </a:p>
          <a:p>
            <a:r>
              <a:rPr lang="zh-HK" altLang="en-US" sz="900" dirty="0">
                <a:solidFill>
                  <a:srgbClr val="FF0000"/>
                </a:solidFill>
              </a:rPr>
              <a:t>nr = Selection.Rows.Count</a:t>
            </a:r>
          </a:p>
          <a:p>
            <a:r>
              <a:rPr lang="zh-HK" altLang="en-US" sz="900" dirty="0">
                <a:solidFill>
                  <a:srgbClr val="FF0000"/>
                </a:solidFill>
              </a:rPr>
              <a:t>For i = 2 To nr</a:t>
            </a:r>
          </a:p>
          <a:p>
            <a:r>
              <a:rPr lang="zh-HK" altLang="en-US" sz="900" dirty="0">
                <a:solidFill>
                  <a:srgbClr val="FF0000"/>
                </a:solidFill>
              </a:rPr>
              <a:t>    If Selection.Cells(i, 5) &lt; LT Then</a:t>
            </a:r>
          </a:p>
          <a:p>
            <a:r>
              <a:rPr lang="zh-HK" altLang="en-US" sz="900" dirty="0">
                <a:solidFill>
                  <a:srgbClr val="FF0000"/>
                </a:solidFill>
              </a:rPr>
              <a:t>        c = c + 1</a:t>
            </a:r>
          </a:p>
          <a:p>
            <a:r>
              <a:rPr lang="zh-HK" altLang="en-US" sz="900" dirty="0">
                <a:solidFill>
                  <a:srgbClr val="FF0000"/>
                </a:solidFill>
              </a:rPr>
              <a:t>        If c = 1 Then</a:t>
            </a:r>
          </a:p>
          <a:p>
            <a:r>
              <a:rPr lang="zh-HK" altLang="en-US" sz="900" dirty="0">
                <a:solidFill>
                  <a:srgbClr val="FF0000"/>
                </a:solidFill>
              </a:rPr>
              <a:t>            Range("G1") = "Date"</a:t>
            </a:r>
          </a:p>
          <a:p>
            <a:r>
              <a:rPr lang="zh-HK" altLang="en-US" sz="900" dirty="0">
                <a:solidFill>
                  <a:srgbClr val="FF0000"/>
                </a:solidFill>
              </a:rPr>
              <a:t>            Range("H1") = "Temperature"</a:t>
            </a:r>
          </a:p>
          <a:p>
            <a:r>
              <a:rPr lang="zh-HK" altLang="en-US" sz="900" dirty="0">
                <a:solidFill>
                  <a:srgbClr val="FF0000"/>
                </a:solidFill>
              </a:rPr>
              <a:t>        End If</a:t>
            </a:r>
          </a:p>
          <a:p>
            <a:r>
              <a:rPr lang="zh-HK" altLang="en-US" sz="900" dirty="0">
                <a:solidFill>
                  <a:srgbClr val="FF0000"/>
                </a:solidFill>
              </a:rPr>
              <a:t>        Range("G" &amp; c + 1) = Selection.Cells(i, 2) &amp; "/" &amp; Selection.Cells(i, 3)</a:t>
            </a:r>
          </a:p>
          <a:p>
            <a:r>
              <a:rPr lang="zh-HK" altLang="en-US" sz="900" dirty="0">
                <a:solidFill>
                  <a:srgbClr val="FF0000"/>
                </a:solidFill>
              </a:rPr>
              <a:t>        Range("H" &amp; c + 1) = Selection.Cells(i, 5)</a:t>
            </a:r>
          </a:p>
          <a:p>
            <a:r>
              <a:rPr lang="zh-HK" altLang="en-US" sz="900" dirty="0">
                <a:solidFill>
                  <a:srgbClr val="FF0000"/>
                </a:solidFill>
              </a:rPr>
              <a:t>    End If</a:t>
            </a:r>
          </a:p>
          <a:p>
            <a:r>
              <a:rPr lang="zh-HK" altLang="en-US" sz="900" dirty="0">
                <a:solidFill>
                  <a:srgbClr val="FF0000"/>
                </a:solidFill>
              </a:rPr>
              <a:t>Next i</a:t>
            </a:r>
          </a:p>
          <a:p>
            <a:r>
              <a:rPr lang="zh-HK" altLang="en-US" sz="900" dirty="0">
                <a:solidFill>
                  <a:srgbClr val="FF0000"/>
                </a:solidFill>
              </a:rPr>
              <a:t>Range("A1").Select</a:t>
            </a:r>
          </a:p>
          <a:p>
            <a:r>
              <a:rPr lang="zh-HK" altLang="en-US" sz="900" dirty="0">
                <a:solidFill>
                  <a:srgbClr val="FF0000"/>
                </a:solidFill>
              </a:rPr>
              <a:t>End Sub</a:t>
            </a:r>
          </a:p>
          <a:p>
            <a:endParaRPr lang="zh-HK" altLang="en-US" sz="900" dirty="0">
              <a:solidFill>
                <a:srgbClr val="FF0000"/>
              </a:solidFill>
            </a:endParaRPr>
          </a:p>
          <a:p>
            <a:r>
              <a:rPr lang="zh-HK" altLang="en-US" sz="900" dirty="0">
                <a:solidFill>
                  <a:srgbClr val="FF0000"/>
                </a:solidFill>
              </a:rPr>
              <a:t>Sub Reset()</a:t>
            </a:r>
          </a:p>
          <a:p>
            <a:r>
              <a:rPr lang="zh-HK" altLang="en-US" sz="900" dirty="0">
                <a:solidFill>
                  <a:srgbClr val="FF0000"/>
                </a:solidFill>
              </a:rPr>
              <a:t>Columns("G:H").Clear</a:t>
            </a:r>
          </a:p>
          <a:p>
            <a:r>
              <a:rPr lang="zh-HK" altLang="en-US" sz="900" dirty="0">
                <a:solidFill>
                  <a:srgbClr val="FF0000"/>
                </a:solidFill>
              </a:rPr>
              <a:t>End Sub</a:t>
            </a:r>
          </a:p>
        </p:txBody>
      </p:sp>
    </p:spTree>
    <p:extLst>
      <p:ext uri="{BB962C8B-B14F-4D97-AF65-F5344CB8AC3E}">
        <p14:creationId xmlns:p14="http://schemas.microsoft.com/office/powerpoint/2010/main" val="1230555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798" y="1245968"/>
            <a:ext cx="4485893" cy="1631216"/>
          </a:xfrm>
          <a:prstGeom prst="rect">
            <a:avLst/>
          </a:prstGeom>
        </p:spPr>
        <p:txBody>
          <a:bodyPr wrap="square">
            <a:spAutoFit/>
          </a:bodyPr>
          <a:lstStyle/>
          <a:p>
            <a:r>
              <a:rPr lang="en-US" altLang="zh-HK" sz="1000" dirty="0"/>
              <a:t>Sub </a:t>
            </a:r>
            <a:r>
              <a:rPr lang="en-US" altLang="zh-HK" sz="1000" dirty="0" err="1"/>
              <a:t>GuessingGame</a:t>
            </a:r>
            <a:r>
              <a:rPr lang="en-US" altLang="zh-HK" sz="1000" dirty="0"/>
              <a:t>()</a:t>
            </a:r>
          </a:p>
          <a:p>
            <a:r>
              <a:rPr lang="en-US" altLang="zh-HK" sz="1000" dirty="0"/>
              <a:t>Dim n As Integer, G As Integer</a:t>
            </a:r>
          </a:p>
          <a:p>
            <a:r>
              <a:rPr lang="en-US" altLang="zh-HK" sz="1000" dirty="0"/>
              <a:t>n = </a:t>
            </a:r>
            <a:r>
              <a:rPr lang="en-US" altLang="zh-HK" sz="1000" dirty="0" err="1"/>
              <a:t>WorksheetFunction.RandBetween</a:t>
            </a:r>
            <a:r>
              <a:rPr lang="en-US" altLang="zh-HK" sz="1000" dirty="0"/>
              <a:t>(1, 10)</a:t>
            </a:r>
          </a:p>
          <a:p>
            <a:r>
              <a:rPr lang="en-US" altLang="zh-HK" sz="1000" dirty="0"/>
              <a:t>Do</a:t>
            </a:r>
          </a:p>
          <a:p>
            <a:r>
              <a:rPr lang="en-US" altLang="zh-HK" sz="1000" dirty="0"/>
              <a:t>    G = </a:t>
            </a:r>
            <a:r>
              <a:rPr lang="en-US" altLang="zh-HK" sz="1000" dirty="0" err="1"/>
              <a:t>InputBox</a:t>
            </a:r>
            <a:r>
              <a:rPr lang="en-US" altLang="zh-HK" sz="1000" dirty="0"/>
              <a:t>("I’m thinking of a number between 1 and 10.  What is your?")</a:t>
            </a:r>
          </a:p>
          <a:p>
            <a:r>
              <a:rPr lang="en-US" altLang="zh-HK" sz="1000" dirty="0"/>
              <a:t>    If G = n Then Exit Do</a:t>
            </a:r>
          </a:p>
          <a:p>
            <a:r>
              <a:rPr lang="en-US" altLang="zh-HK" sz="1000" dirty="0"/>
              <a:t>    MsgBox ("Guess again!")</a:t>
            </a:r>
          </a:p>
          <a:p>
            <a:r>
              <a:rPr lang="en-US" altLang="zh-HK" sz="1000" dirty="0"/>
              <a:t>Loop</a:t>
            </a:r>
          </a:p>
          <a:p>
            <a:r>
              <a:rPr lang="en-US" altLang="zh-HK" sz="1000" dirty="0"/>
              <a:t>MsgBox ("</a:t>
            </a:r>
            <a:r>
              <a:rPr lang="en-US" altLang="zh-HK" sz="1000" dirty="0" err="1"/>
              <a:t>Congrtulations</a:t>
            </a:r>
            <a:r>
              <a:rPr lang="en-US" altLang="zh-HK" sz="1000" dirty="0"/>
              <a:t>! You guessed the number!")</a:t>
            </a:r>
          </a:p>
          <a:p>
            <a:r>
              <a:rPr lang="en-US" altLang="zh-HK" sz="1000" dirty="0"/>
              <a:t>End Sub</a:t>
            </a:r>
            <a:endParaRPr lang="zh-HK" altLang="en-US" sz="1000" dirty="0"/>
          </a:p>
        </p:txBody>
      </p:sp>
      <p:sp>
        <p:nvSpPr>
          <p:cNvPr id="3" name="Rectangle 2"/>
          <p:cNvSpPr/>
          <p:nvPr/>
        </p:nvSpPr>
        <p:spPr>
          <a:xfrm>
            <a:off x="540432" y="0"/>
            <a:ext cx="5643832" cy="400110"/>
          </a:xfrm>
          <a:prstGeom prst="rect">
            <a:avLst/>
          </a:prstGeom>
        </p:spPr>
        <p:txBody>
          <a:bodyPr wrap="square">
            <a:spAutoFit/>
          </a:bodyPr>
          <a:lstStyle/>
          <a:p>
            <a:pPr algn="ctr"/>
            <a:r>
              <a:rPr lang="en-US" altLang="zh-HK" sz="2000" b="1" u="sng" dirty="0" smtClean="0">
                <a:latin typeface="OpenSans-Light"/>
              </a:rPr>
              <a:t>Advanced Guessing Game</a:t>
            </a:r>
            <a:endParaRPr lang="zh-HK" altLang="en-US" sz="2000" b="1" u="sng" dirty="0"/>
          </a:p>
        </p:txBody>
      </p:sp>
      <p:sp>
        <p:nvSpPr>
          <p:cNvPr id="4" name="TextBox 3"/>
          <p:cNvSpPr txBox="1"/>
          <p:nvPr/>
        </p:nvSpPr>
        <p:spPr>
          <a:xfrm>
            <a:off x="160125" y="938191"/>
            <a:ext cx="5442131" cy="276999"/>
          </a:xfrm>
          <a:prstGeom prst="rect">
            <a:avLst/>
          </a:prstGeom>
          <a:noFill/>
        </p:spPr>
        <p:txBody>
          <a:bodyPr wrap="none" rtlCol="0">
            <a:spAutoFit/>
          </a:bodyPr>
          <a:lstStyle/>
          <a:p>
            <a:r>
              <a:rPr lang="en-US" altLang="zh-HK" sz="1200" dirty="0" smtClean="0"/>
              <a:t>The standard code for the guessing game is shown below, and it was taught earlier:</a:t>
            </a:r>
            <a:endParaRPr lang="zh-HK" altLang="en-US" sz="1200" dirty="0"/>
          </a:p>
        </p:txBody>
      </p:sp>
      <p:sp>
        <p:nvSpPr>
          <p:cNvPr id="5" name="TextBox 4"/>
          <p:cNvSpPr txBox="1"/>
          <p:nvPr/>
        </p:nvSpPr>
        <p:spPr>
          <a:xfrm>
            <a:off x="160125" y="2913834"/>
            <a:ext cx="6642457" cy="830997"/>
          </a:xfrm>
          <a:prstGeom prst="rect">
            <a:avLst/>
          </a:prstGeom>
          <a:noFill/>
        </p:spPr>
        <p:txBody>
          <a:bodyPr wrap="square" rtlCol="0">
            <a:spAutoFit/>
          </a:bodyPr>
          <a:lstStyle/>
          <a:p>
            <a:r>
              <a:rPr lang="en-US" altLang="zh-HK" sz="1200" dirty="0" smtClean="0"/>
              <a:t>We are going to make some improvements to the guessing Game code such that:</a:t>
            </a:r>
          </a:p>
          <a:p>
            <a:pPr marL="228600" indent="-228600">
              <a:buAutoNum type="arabicParenR"/>
            </a:pPr>
            <a:r>
              <a:rPr lang="en-US" altLang="zh-HK" sz="1200" dirty="0" smtClean="0"/>
              <a:t>We want a message box remind user to input 1 to 10 if they entered a string or outside of 1 to 10</a:t>
            </a:r>
          </a:p>
          <a:p>
            <a:pPr marL="228600" indent="-228600">
              <a:buAutoNum type="arabicParenR"/>
            </a:pPr>
            <a:r>
              <a:rPr lang="en-US" altLang="zh-HK" sz="1200" dirty="0" smtClean="0"/>
              <a:t>It doesn’t crash if user clicked OK without entering a number</a:t>
            </a:r>
          </a:p>
          <a:p>
            <a:pPr marL="228600" indent="-228600">
              <a:buAutoNum type="arabicParenR"/>
            </a:pPr>
            <a:r>
              <a:rPr lang="en-US" altLang="zh-HK" sz="1200" dirty="0"/>
              <a:t>It doesn’t crash if user </a:t>
            </a:r>
            <a:r>
              <a:rPr lang="en-US" altLang="zh-HK" sz="1200" dirty="0" smtClean="0"/>
              <a:t>clicked Cancel button or the close button</a:t>
            </a:r>
            <a:endParaRPr lang="zh-HK" altLang="en-US" sz="1200" dirty="0"/>
          </a:p>
        </p:txBody>
      </p:sp>
      <p:pic>
        <p:nvPicPr>
          <p:cNvPr id="6" name="Picture 5"/>
          <p:cNvPicPr>
            <a:picLocks noChangeAspect="1"/>
          </p:cNvPicPr>
          <p:nvPr/>
        </p:nvPicPr>
        <p:blipFill>
          <a:blip r:embed="rId2"/>
          <a:stretch>
            <a:fillRect/>
          </a:stretch>
        </p:blipFill>
        <p:spPr>
          <a:xfrm>
            <a:off x="1119401" y="3912824"/>
            <a:ext cx="4485893" cy="2492729"/>
          </a:xfrm>
          <a:prstGeom prst="rect">
            <a:avLst/>
          </a:prstGeom>
        </p:spPr>
      </p:pic>
      <p:grpSp>
        <p:nvGrpSpPr>
          <p:cNvPr id="10" name="Group 9"/>
          <p:cNvGrpSpPr/>
          <p:nvPr/>
        </p:nvGrpSpPr>
        <p:grpSpPr>
          <a:xfrm>
            <a:off x="0" y="7072909"/>
            <a:ext cx="2982007" cy="1665960"/>
            <a:chOff x="97623" y="6615398"/>
            <a:chExt cx="2907049" cy="1588453"/>
          </a:xfrm>
        </p:grpSpPr>
        <p:pic>
          <p:nvPicPr>
            <p:cNvPr id="7" name="Picture 6"/>
            <p:cNvPicPr>
              <a:picLocks noChangeAspect="1"/>
            </p:cNvPicPr>
            <p:nvPr/>
          </p:nvPicPr>
          <p:blipFill>
            <a:blip r:embed="rId2"/>
            <a:stretch>
              <a:fillRect/>
            </a:stretch>
          </p:blipFill>
          <p:spPr>
            <a:xfrm>
              <a:off x="97623" y="6615398"/>
              <a:ext cx="2854350" cy="1586110"/>
            </a:xfrm>
            <a:prstGeom prst="rect">
              <a:avLst/>
            </a:prstGeom>
          </p:spPr>
        </p:pic>
        <p:sp>
          <p:nvSpPr>
            <p:cNvPr id="8" name="Rectangle 7"/>
            <p:cNvSpPr/>
            <p:nvPr/>
          </p:nvSpPr>
          <p:spPr>
            <a:xfrm>
              <a:off x="192460" y="6806371"/>
              <a:ext cx="2812212" cy="13974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9" name="Picture 8"/>
          <p:cNvPicPr>
            <a:picLocks noChangeAspect="1"/>
          </p:cNvPicPr>
          <p:nvPr/>
        </p:nvPicPr>
        <p:blipFill>
          <a:blip r:embed="rId3"/>
          <a:stretch>
            <a:fillRect/>
          </a:stretch>
        </p:blipFill>
        <p:spPr>
          <a:xfrm>
            <a:off x="3025231" y="6629394"/>
            <a:ext cx="3777351" cy="2299257"/>
          </a:xfrm>
          <a:prstGeom prst="rect">
            <a:avLst/>
          </a:prstGeom>
        </p:spPr>
      </p:pic>
      <p:sp>
        <p:nvSpPr>
          <p:cNvPr id="11" name="Rectangle 10"/>
          <p:cNvSpPr/>
          <p:nvPr/>
        </p:nvSpPr>
        <p:spPr>
          <a:xfrm>
            <a:off x="263238" y="433823"/>
            <a:ext cx="6726382" cy="400110"/>
          </a:xfrm>
          <a:prstGeom prst="rect">
            <a:avLst/>
          </a:prstGeom>
        </p:spPr>
        <p:txBody>
          <a:bodyPr wrap="square">
            <a:spAutoFit/>
          </a:bodyPr>
          <a:lstStyle/>
          <a:p>
            <a:r>
              <a:rPr lang="zh-HK" altLang="en-US" sz="1000" dirty="0">
                <a:solidFill>
                  <a:srgbClr val="FF0000"/>
                </a:solidFill>
              </a:rPr>
              <a:t>https://www.coursera.org/learn/excel-vba-for-creative-problem-solving-part-1/lecture/zKwhl/optional-advanced-input-validation-and-error-handling-part-1</a:t>
            </a:r>
          </a:p>
        </p:txBody>
      </p:sp>
    </p:spTree>
    <p:extLst>
      <p:ext uri="{BB962C8B-B14F-4D97-AF65-F5344CB8AC3E}">
        <p14:creationId xmlns:p14="http://schemas.microsoft.com/office/powerpoint/2010/main" val="4232763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997" y="254121"/>
            <a:ext cx="2615878" cy="1568287"/>
          </a:xfrm>
          <a:prstGeom prst="rect">
            <a:avLst/>
          </a:prstGeom>
        </p:spPr>
      </p:pic>
      <p:pic>
        <p:nvPicPr>
          <p:cNvPr id="3" name="Picture 2"/>
          <p:cNvPicPr>
            <a:picLocks noChangeAspect="1"/>
          </p:cNvPicPr>
          <p:nvPr/>
        </p:nvPicPr>
        <p:blipFill>
          <a:blip r:embed="rId3"/>
          <a:stretch>
            <a:fillRect/>
          </a:stretch>
        </p:blipFill>
        <p:spPr>
          <a:xfrm>
            <a:off x="2809875" y="254121"/>
            <a:ext cx="4048125" cy="2305050"/>
          </a:xfrm>
          <a:prstGeom prst="rect">
            <a:avLst/>
          </a:prstGeom>
        </p:spPr>
      </p:pic>
      <p:sp>
        <p:nvSpPr>
          <p:cNvPr id="4" name="Rectangle 3"/>
          <p:cNvSpPr/>
          <p:nvPr/>
        </p:nvSpPr>
        <p:spPr>
          <a:xfrm>
            <a:off x="334166" y="2229564"/>
            <a:ext cx="5055252" cy="3808735"/>
          </a:xfrm>
          <a:prstGeom prst="rect">
            <a:avLst/>
          </a:prstGeom>
        </p:spPr>
        <p:txBody>
          <a:bodyPr wrap="square">
            <a:spAutoFit/>
          </a:bodyPr>
          <a:lstStyle/>
          <a:p>
            <a:r>
              <a:rPr lang="zh-HK" altLang="en-US" sz="1050" dirty="0"/>
              <a:t>Sub GuessingGame()</a:t>
            </a:r>
          </a:p>
          <a:p>
            <a:r>
              <a:rPr lang="zh-HK" altLang="en-US" sz="1050" dirty="0"/>
              <a:t>Dim n As Integer, G As Integer</a:t>
            </a:r>
          </a:p>
          <a:p>
            <a:r>
              <a:rPr lang="zh-HK" altLang="en-US" sz="1050" dirty="0">
                <a:solidFill>
                  <a:srgbClr val="FF0000"/>
                </a:solidFill>
              </a:rPr>
              <a:t>On Error GoTo Here</a:t>
            </a:r>
          </a:p>
          <a:p>
            <a:r>
              <a:rPr lang="zh-HK" altLang="en-US" sz="1050" dirty="0"/>
              <a:t>n = WorksheetFunction.RandBetween(1, 10)</a:t>
            </a:r>
          </a:p>
          <a:p>
            <a:r>
              <a:rPr lang="zh-HK" altLang="en-US" sz="1050" dirty="0"/>
              <a:t>Do</a:t>
            </a:r>
          </a:p>
          <a:p>
            <a:r>
              <a:rPr lang="zh-HK" altLang="en-US" sz="1050" dirty="0"/>
              <a:t>    </a:t>
            </a:r>
            <a:r>
              <a:rPr lang="zh-HK" altLang="en-US" sz="1050" dirty="0" smtClean="0"/>
              <a:t>  </a:t>
            </a:r>
            <a:r>
              <a:rPr lang="zh-HK" altLang="en-US" sz="1050" dirty="0">
                <a:solidFill>
                  <a:srgbClr val="FF0000"/>
                </a:solidFill>
              </a:rPr>
              <a:t>Do</a:t>
            </a:r>
          </a:p>
          <a:p>
            <a:r>
              <a:rPr lang="zh-HK" altLang="en-US" sz="1050" dirty="0">
                <a:solidFill>
                  <a:srgbClr val="FF0000"/>
                </a:solidFill>
              </a:rPr>
              <a:t>        </a:t>
            </a:r>
            <a:r>
              <a:rPr lang="zh-HK" altLang="en-US" sz="1050" dirty="0" smtClean="0">
                <a:solidFill>
                  <a:srgbClr val="FF0000"/>
                </a:solidFill>
              </a:rPr>
              <a:t>     G </a:t>
            </a:r>
            <a:r>
              <a:rPr lang="zh-HK" altLang="en-US" sz="1050" dirty="0">
                <a:solidFill>
                  <a:srgbClr val="FF0000"/>
                </a:solidFill>
              </a:rPr>
              <a:t>= InputBox("I’m thinking of a number between 1 and 10.  What is your?")</a:t>
            </a:r>
          </a:p>
          <a:p>
            <a:r>
              <a:rPr lang="zh-HK" altLang="en-US" sz="1050" dirty="0">
                <a:solidFill>
                  <a:srgbClr val="FF0000"/>
                </a:solidFill>
              </a:rPr>
              <a:t>        </a:t>
            </a:r>
            <a:r>
              <a:rPr lang="zh-HK" altLang="en-US" sz="1050" dirty="0" smtClean="0">
                <a:solidFill>
                  <a:srgbClr val="FF0000"/>
                </a:solidFill>
              </a:rPr>
              <a:t>     If </a:t>
            </a:r>
            <a:r>
              <a:rPr lang="zh-HK" altLang="en-US" sz="1050" dirty="0">
                <a:solidFill>
                  <a:srgbClr val="FF0000"/>
                </a:solidFill>
              </a:rPr>
              <a:t>G &lt;= 10 And G &gt;= 0 </a:t>
            </a:r>
            <a:r>
              <a:rPr lang="zh-HK" altLang="en-US" sz="1050" dirty="0" smtClean="0">
                <a:solidFill>
                  <a:srgbClr val="FF0000"/>
                </a:solidFill>
              </a:rPr>
              <a:t>Then</a:t>
            </a:r>
            <a:endParaRPr lang="zh-HK" altLang="en-US" sz="1050" dirty="0">
              <a:solidFill>
                <a:srgbClr val="FF0000"/>
              </a:solidFill>
            </a:endParaRPr>
          </a:p>
          <a:p>
            <a:r>
              <a:rPr lang="zh-HK" altLang="en-US" sz="1050" dirty="0">
                <a:solidFill>
                  <a:srgbClr val="FF0000"/>
                </a:solidFill>
              </a:rPr>
              <a:t>            </a:t>
            </a:r>
            <a:r>
              <a:rPr lang="zh-HK" altLang="en-US" sz="1050" dirty="0" smtClean="0">
                <a:solidFill>
                  <a:srgbClr val="FF0000"/>
                </a:solidFill>
              </a:rPr>
              <a:t>         Exit </a:t>
            </a:r>
            <a:r>
              <a:rPr lang="zh-HK" altLang="en-US" sz="1050" dirty="0">
                <a:solidFill>
                  <a:srgbClr val="FF0000"/>
                </a:solidFill>
              </a:rPr>
              <a:t>Do</a:t>
            </a:r>
          </a:p>
          <a:p>
            <a:r>
              <a:rPr lang="zh-HK" altLang="en-US" sz="1050" dirty="0">
                <a:solidFill>
                  <a:srgbClr val="FF0000"/>
                </a:solidFill>
              </a:rPr>
              <a:t>        </a:t>
            </a:r>
            <a:r>
              <a:rPr lang="zh-HK" altLang="en-US" sz="1050" dirty="0" smtClean="0">
                <a:solidFill>
                  <a:srgbClr val="FF0000"/>
                </a:solidFill>
              </a:rPr>
              <a:t>     ElseIf </a:t>
            </a:r>
            <a:r>
              <a:rPr lang="zh-HK" altLang="en-US" sz="1050" dirty="0">
                <a:solidFill>
                  <a:srgbClr val="FF0000"/>
                </a:solidFill>
              </a:rPr>
              <a:t>G &gt; 10 Then</a:t>
            </a:r>
          </a:p>
          <a:p>
            <a:r>
              <a:rPr lang="zh-HK" altLang="en-US" sz="1050" dirty="0">
                <a:solidFill>
                  <a:srgbClr val="FF0000"/>
                </a:solidFill>
              </a:rPr>
              <a:t>            </a:t>
            </a:r>
            <a:r>
              <a:rPr lang="zh-HK" altLang="en-US" sz="1050" dirty="0" smtClean="0">
                <a:solidFill>
                  <a:srgbClr val="FF0000"/>
                </a:solidFill>
              </a:rPr>
              <a:t>         MsgBox </a:t>
            </a:r>
            <a:r>
              <a:rPr lang="zh-HK" altLang="en-US" sz="1050" dirty="0">
                <a:solidFill>
                  <a:srgbClr val="FF0000"/>
                </a:solidFill>
              </a:rPr>
              <a:t>("Guess must not exceed 10! Try Again.")</a:t>
            </a:r>
          </a:p>
          <a:p>
            <a:r>
              <a:rPr lang="zh-HK" altLang="en-US" sz="1050" dirty="0">
                <a:solidFill>
                  <a:srgbClr val="FF0000"/>
                </a:solidFill>
              </a:rPr>
              <a:t>       </a:t>
            </a:r>
            <a:r>
              <a:rPr lang="zh-HK" altLang="en-US" sz="1050" dirty="0" smtClean="0">
                <a:solidFill>
                  <a:srgbClr val="FF0000"/>
                </a:solidFill>
              </a:rPr>
              <a:t>      </a:t>
            </a:r>
            <a:r>
              <a:rPr lang="zh-HK" altLang="en-US" sz="1050" dirty="0">
                <a:solidFill>
                  <a:srgbClr val="FF0000"/>
                </a:solidFill>
              </a:rPr>
              <a:t>ElseIf G &lt; </a:t>
            </a:r>
            <a:r>
              <a:rPr lang="en-US" altLang="zh-HK" sz="1050" dirty="0" smtClean="0">
                <a:solidFill>
                  <a:srgbClr val="FF0000"/>
                </a:solidFill>
              </a:rPr>
              <a:t>1</a:t>
            </a:r>
            <a:r>
              <a:rPr lang="zh-HK" altLang="en-US" sz="1050" dirty="0" smtClean="0">
                <a:solidFill>
                  <a:srgbClr val="FF0000"/>
                </a:solidFill>
              </a:rPr>
              <a:t> </a:t>
            </a:r>
            <a:r>
              <a:rPr lang="zh-HK" altLang="en-US" sz="1050" dirty="0">
                <a:solidFill>
                  <a:srgbClr val="FF0000"/>
                </a:solidFill>
              </a:rPr>
              <a:t>Then</a:t>
            </a:r>
          </a:p>
          <a:p>
            <a:r>
              <a:rPr lang="zh-HK" altLang="en-US" sz="1050" dirty="0">
                <a:solidFill>
                  <a:srgbClr val="FF0000"/>
                </a:solidFill>
              </a:rPr>
              <a:t>            </a:t>
            </a:r>
            <a:r>
              <a:rPr lang="zh-HK" altLang="en-US" sz="1050" dirty="0" smtClean="0">
                <a:solidFill>
                  <a:srgbClr val="FF0000"/>
                </a:solidFill>
              </a:rPr>
              <a:t>         MsgBox </a:t>
            </a:r>
            <a:r>
              <a:rPr lang="zh-HK" altLang="en-US" sz="1050" dirty="0">
                <a:solidFill>
                  <a:srgbClr val="FF0000"/>
                </a:solidFill>
              </a:rPr>
              <a:t>("Guess must not be less than </a:t>
            </a:r>
            <a:r>
              <a:rPr lang="en-US" altLang="zh-HK" sz="1050" dirty="0" smtClean="0">
                <a:solidFill>
                  <a:srgbClr val="FF0000"/>
                </a:solidFill>
              </a:rPr>
              <a:t>1</a:t>
            </a:r>
            <a:r>
              <a:rPr lang="zh-HK" altLang="en-US" sz="1050" dirty="0" smtClean="0">
                <a:solidFill>
                  <a:srgbClr val="FF0000"/>
                </a:solidFill>
              </a:rPr>
              <a:t>! </a:t>
            </a:r>
            <a:r>
              <a:rPr lang="zh-HK" altLang="en-US" sz="1050" dirty="0">
                <a:solidFill>
                  <a:srgbClr val="FF0000"/>
                </a:solidFill>
              </a:rPr>
              <a:t>Try Again.")</a:t>
            </a:r>
          </a:p>
          <a:p>
            <a:r>
              <a:rPr lang="zh-HK" altLang="en-US" sz="1050" dirty="0" smtClean="0">
                <a:solidFill>
                  <a:srgbClr val="FF0000"/>
                </a:solidFill>
              </a:rPr>
              <a:t>             End If</a:t>
            </a:r>
            <a:endParaRPr lang="en-US" altLang="zh-HK" sz="1050" dirty="0" smtClean="0">
              <a:solidFill>
                <a:srgbClr val="FF0000"/>
              </a:solidFill>
            </a:endParaRPr>
          </a:p>
          <a:p>
            <a:r>
              <a:rPr lang="en-US" altLang="zh-HK" sz="1050" dirty="0">
                <a:solidFill>
                  <a:srgbClr val="FF0000"/>
                </a:solidFill>
              </a:rPr>
              <a:t> </a:t>
            </a:r>
            <a:r>
              <a:rPr lang="en-US" altLang="zh-HK" sz="1050" dirty="0" smtClean="0">
                <a:solidFill>
                  <a:srgbClr val="FF0000"/>
                </a:solidFill>
              </a:rPr>
              <a:t>     Loop</a:t>
            </a:r>
          </a:p>
          <a:p>
            <a:r>
              <a:rPr lang="en-US" altLang="zh-HK" sz="1050" dirty="0">
                <a:solidFill>
                  <a:srgbClr val="FF0000"/>
                </a:solidFill>
              </a:rPr>
              <a:t> </a:t>
            </a:r>
            <a:r>
              <a:rPr lang="en-US" altLang="zh-HK" sz="1050" dirty="0" smtClean="0">
                <a:solidFill>
                  <a:srgbClr val="FF0000"/>
                </a:solidFill>
              </a:rPr>
              <a:t>     </a:t>
            </a:r>
            <a:r>
              <a:rPr lang="en-US" altLang="zh-HK" sz="1050" dirty="0" smtClean="0"/>
              <a:t>If </a:t>
            </a:r>
            <a:r>
              <a:rPr lang="en-US" altLang="zh-HK" sz="1050" dirty="0"/>
              <a:t>G = n Then Exit Do</a:t>
            </a:r>
          </a:p>
          <a:p>
            <a:r>
              <a:rPr lang="en-US" altLang="zh-HK" sz="1050" dirty="0" smtClean="0"/>
              <a:t>      </a:t>
            </a:r>
            <a:r>
              <a:rPr lang="en-US" altLang="zh-HK" sz="1050" dirty="0"/>
              <a:t>MsgBox ("Guess again!")</a:t>
            </a:r>
          </a:p>
          <a:p>
            <a:r>
              <a:rPr lang="zh-HK" altLang="en-US" sz="1050" dirty="0" smtClean="0"/>
              <a:t>Loop</a:t>
            </a:r>
            <a:endParaRPr lang="zh-HK" altLang="en-US" sz="1050" dirty="0"/>
          </a:p>
          <a:p>
            <a:r>
              <a:rPr lang="zh-HK" altLang="en-US" sz="1050" dirty="0"/>
              <a:t>MsgBox ("Congrtulations! You guessed the number!")</a:t>
            </a:r>
          </a:p>
          <a:p>
            <a:r>
              <a:rPr lang="zh-HK" altLang="en-US" sz="1050" dirty="0">
                <a:solidFill>
                  <a:srgbClr val="FF0000"/>
                </a:solidFill>
              </a:rPr>
              <a:t>Exit Sub</a:t>
            </a:r>
          </a:p>
          <a:p>
            <a:r>
              <a:rPr lang="zh-HK" altLang="en-US" sz="1050" dirty="0">
                <a:solidFill>
                  <a:srgbClr val="FF0000"/>
                </a:solidFill>
              </a:rPr>
              <a:t>Here:</a:t>
            </a:r>
          </a:p>
          <a:p>
            <a:r>
              <a:rPr lang="zh-HK" altLang="en-US" sz="1050" dirty="0">
                <a:solidFill>
                  <a:srgbClr val="FF0000"/>
                </a:solidFill>
              </a:rPr>
              <a:t>MsgBox ("An error has occured")</a:t>
            </a:r>
          </a:p>
          <a:p>
            <a:r>
              <a:rPr lang="zh-HK" altLang="en-US" sz="1050" dirty="0"/>
              <a:t>End Sub</a:t>
            </a:r>
          </a:p>
        </p:txBody>
      </p:sp>
    </p:spTree>
    <p:extLst>
      <p:ext uri="{BB962C8B-B14F-4D97-AF65-F5344CB8AC3E}">
        <p14:creationId xmlns:p14="http://schemas.microsoft.com/office/powerpoint/2010/main" val="452293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912" y="4600929"/>
            <a:ext cx="5693297" cy="4093428"/>
          </a:xfrm>
          <a:prstGeom prst="rect">
            <a:avLst/>
          </a:prstGeom>
        </p:spPr>
        <p:txBody>
          <a:bodyPr wrap="square">
            <a:spAutoFit/>
          </a:bodyPr>
          <a:lstStyle/>
          <a:p>
            <a:r>
              <a:rPr lang="zh-HK" altLang="en-US" sz="1000" dirty="0">
                <a:solidFill>
                  <a:srgbClr val="FF0000"/>
                </a:solidFill>
              </a:rPr>
              <a:t>Sub GuessingGame()</a:t>
            </a:r>
          </a:p>
          <a:p>
            <a:r>
              <a:rPr lang="zh-HK" altLang="en-US" sz="1000" dirty="0">
                <a:solidFill>
                  <a:srgbClr val="FF0000"/>
                </a:solidFill>
              </a:rPr>
              <a:t>Dim n As Integer, G As Double</a:t>
            </a:r>
          </a:p>
          <a:p>
            <a:r>
              <a:rPr lang="zh-HK" altLang="en-US" sz="1000" dirty="0">
                <a:solidFill>
                  <a:srgbClr val="FF0000"/>
                </a:solidFill>
              </a:rPr>
              <a:t>On Error GoTo Here</a:t>
            </a:r>
          </a:p>
          <a:p>
            <a:r>
              <a:rPr lang="zh-HK" altLang="en-US" sz="1000" dirty="0">
                <a:solidFill>
                  <a:srgbClr val="FF0000"/>
                </a:solidFill>
              </a:rPr>
              <a:t>n = WorksheetFunction.RandBetween(1, 10)</a:t>
            </a:r>
          </a:p>
          <a:p>
            <a:r>
              <a:rPr lang="zh-HK" altLang="en-US" sz="1000" dirty="0">
                <a:solidFill>
                  <a:srgbClr val="FF0000"/>
                </a:solidFill>
              </a:rPr>
              <a:t>Do</a:t>
            </a:r>
          </a:p>
          <a:p>
            <a:r>
              <a:rPr lang="zh-HK" altLang="en-US" sz="1000" dirty="0">
                <a:solidFill>
                  <a:srgbClr val="FF0000"/>
                </a:solidFill>
              </a:rPr>
              <a:t>    Do</a:t>
            </a:r>
          </a:p>
          <a:p>
            <a:r>
              <a:rPr lang="zh-HK" altLang="en-US" sz="1000" dirty="0">
                <a:solidFill>
                  <a:srgbClr val="FF0000"/>
                </a:solidFill>
              </a:rPr>
              <a:t>        G = InputBox("I’m thinking of a number between 1 and 10.  What is your?")</a:t>
            </a:r>
          </a:p>
          <a:p>
            <a:r>
              <a:rPr lang="zh-HK" altLang="en-US" sz="1000" dirty="0">
                <a:solidFill>
                  <a:srgbClr val="FF0000"/>
                </a:solidFill>
              </a:rPr>
              <a:t>        If G &lt;= 10 And G &gt;= 0 And CStr(CInt(G)) = G Then</a:t>
            </a:r>
          </a:p>
          <a:p>
            <a:r>
              <a:rPr lang="zh-HK" altLang="en-US" sz="1000" dirty="0">
                <a:solidFill>
                  <a:srgbClr val="FF0000"/>
                </a:solidFill>
              </a:rPr>
              <a:t>            Exit Do</a:t>
            </a:r>
          </a:p>
          <a:p>
            <a:r>
              <a:rPr lang="zh-HK" altLang="en-US" sz="1000" dirty="0">
                <a:solidFill>
                  <a:srgbClr val="FF0000"/>
                </a:solidFill>
              </a:rPr>
              <a:t>        ElseIf G &gt; 10 Then</a:t>
            </a:r>
          </a:p>
          <a:p>
            <a:r>
              <a:rPr lang="zh-HK" altLang="en-US" sz="1000" dirty="0">
                <a:solidFill>
                  <a:srgbClr val="FF0000"/>
                </a:solidFill>
              </a:rPr>
              <a:t>            MsgBox ("Guess must not exceed 10! Try Again.")</a:t>
            </a:r>
          </a:p>
          <a:p>
            <a:r>
              <a:rPr lang="zh-HK" altLang="en-US" sz="1000" dirty="0">
                <a:solidFill>
                  <a:srgbClr val="FF0000"/>
                </a:solidFill>
              </a:rPr>
              <a:t>        ElseIf G &lt; 0 Then</a:t>
            </a:r>
          </a:p>
          <a:p>
            <a:r>
              <a:rPr lang="zh-HK" altLang="en-US" sz="1000" dirty="0">
                <a:solidFill>
                  <a:srgbClr val="FF0000"/>
                </a:solidFill>
              </a:rPr>
              <a:t>            MsgBox ("Guess must not be less than 0! Try Again.")</a:t>
            </a:r>
          </a:p>
          <a:p>
            <a:r>
              <a:rPr lang="zh-HK" altLang="en-US" sz="1000" dirty="0">
                <a:solidFill>
                  <a:srgbClr val="FF0000"/>
                </a:solidFill>
              </a:rPr>
              <a:t>        ElseIf CStr(CInt(G)) &lt;&gt; G Then</a:t>
            </a:r>
          </a:p>
          <a:p>
            <a:r>
              <a:rPr lang="zh-HK" altLang="en-US" sz="1000" dirty="0">
                <a:solidFill>
                  <a:srgbClr val="FF0000"/>
                </a:solidFill>
              </a:rPr>
              <a:t>            MsgBox ("Guess must be an integer! Try Again.")</a:t>
            </a:r>
          </a:p>
          <a:p>
            <a:r>
              <a:rPr lang="zh-HK" altLang="en-US" sz="1000" dirty="0">
                <a:solidFill>
                  <a:srgbClr val="FF0000"/>
                </a:solidFill>
              </a:rPr>
              <a:t>        End If</a:t>
            </a:r>
          </a:p>
          <a:p>
            <a:r>
              <a:rPr lang="zh-HK" altLang="en-US" sz="1000" dirty="0">
                <a:solidFill>
                  <a:srgbClr val="FF0000"/>
                </a:solidFill>
              </a:rPr>
              <a:t>    Loop</a:t>
            </a:r>
          </a:p>
          <a:p>
            <a:r>
              <a:rPr lang="zh-HK" altLang="en-US" sz="1000" dirty="0">
                <a:solidFill>
                  <a:srgbClr val="FF0000"/>
                </a:solidFill>
              </a:rPr>
              <a:t>    </a:t>
            </a:r>
            <a:endParaRPr lang="en-US" altLang="zh-HK" sz="1000" dirty="0" smtClean="0">
              <a:solidFill>
                <a:srgbClr val="FF0000"/>
              </a:solidFill>
            </a:endParaRPr>
          </a:p>
          <a:p>
            <a:r>
              <a:rPr lang="en-US" altLang="zh-HK" sz="1000" dirty="0" smtClean="0">
                <a:solidFill>
                  <a:srgbClr val="FF0000"/>
                </a:solidFill>
              </a:rPr>
              <a:t>    </a:t>
            </a:r>
            <a:r>
              <a:rPr lang="zh-HK" altLang="en-US" sz="1000" dirty="0" smtClean="0">
                <a:solidFill>
                  <a:srgbClr val="FF0000"/>
                </a:solidFill>
              </a:rPr>
              <a:t>If </a:t>
            </a:r>
            <a:r>
              <a:rPr lang="zh-HK" altLang="en-US" sz="1000" dirty="0">
                <a:solidFill>
                  <a:srgbClr val="FF0000"/>
                </a:solidFill>
              </a:rPr>
              <a:t>G = n Then Exit Do</a:t>
            </a:r>
          </a:p>
          <a:p>
            <a:r>
              <a:rPr lang="zh-HK" altLang="en-US" sz="1000" dirty="0">
                <a:solidFill>
                  <a:srgbClr val="FF0000"/>
                </a:solidFill>
              </a:rPr>
              <a:t>    MsgBox ("Guess again!")</a:t>
            </a:r>
          </a:p>
          <a:p>
            <a:r>
              <a:rPr lang="zh-HK" altLang="en-US" sz="1000" dirty="0">
                <a:solidFill>
                  <a:srgbClr val="FF0000"/>
                </a:solidFill>
              </a:rPr>
              <a:t>Loop</a:t>
            </a:r>
          </a:p>
          <a:p>
            <a:r>
              <a:rPr lang="zh-HK" altLang="en-US" sz="1000" dirty="0">
                <a:solidFill>
                  <a:srgbClr val="FF0000"/>
                </a:solidFill>
              </a:rPr>
              <a:t>MsgBox ("Congrtulations! You guessed the number!")</a:t>
            </a:r>
          </a:p>
          <a:p>
            <a:r>
              <a:rPr lang="zh-HK" altLang="en-US" sz="1000" dirty="0">
                <a:solidFill>
                  <a:srgbClr val="FF0000"/>
                </a:solidFill>
              </a:rPr>
              <a:t>Exit Sub</a:t>
            </a:r>
          </a:p>
          <a:p>
            <a:r>
              <a:rPr lang="zh-HK" altLang="en-US" sz="1000" dirty="0">
                <a:solidFill>
                  <a:srgbClr val="FF0000"/>
                </a:solidFill>
              </a:rPr>
              <a:t>Here:</a:t>
            </a:r>
          </a:p>
          <a:p>
            <a:r>
              <a:rPr lang="zh-HK" altLang="en-US" sz="1000" dirty="0">
                <a:solidFill>
                  <a:srgbClr val="FF0000"/>
                </a:solidFill>
              </a:rPr>
              <a:t>MsgBox ("An error has occured")</a:t>
            </a:r>
          </a:p>
          <a:p>
            <a:r>
              <a:rPr lang="zh-HK" altLang="en-US" sz="1000" dirty="0">
                <a:solidFill>
                  <a:srgbClr val="FF0000"/>
                </a:solidFill>
              </a:rPr>
              <a:t>End Sub</a:t>
            </a:r>
          </a:p>
        </p:txBody>
      </p:sp>
      <p:sp>
        <p:nvSpPr>
          <p:cNvPr id="3" name="TextBox 2"/>
          <p:cNvSpPr txBox="1"/>
          <p:nvPr/>
        </p:nvSpPr>
        <p:spPr>
          <a:xfrm>
            <a:off x="215543" y="332191"/>
            <a:ext cx="6642457" cy="461665"/>
          </a:xfrm>
          <a:prstGeom prst="rect">
            <a:avLst/>
          </a:prstGeom>
          <a:noFill/>
        </p:spPr>
        <p:txBody>
          <a:bodyPr wrap="square" rtlCol="0">
            <a:spAutoFit/>
          </a:bodyPr>
          <a:lstStyle/>
          <a:p>
            <a:r>
              <a:rPr lang="en-US" altLang="zh-HK" sz="1200" dirty="0" smtClean="0"/>
              <a:t>We want to be more specific and examine if the user has input an integer, so all three conditions have to be satisfied in order to continue with the guessing game</a:t>
            </a:r>
            <a:endParaRPr lang="zh-HK" altLang="en-US" sz="1200" dirty="0"/>
          </a:p>
        </p:txBody>
      </p:sp>
      <p:pic>
        <p:nvPicPr>
          <p:cNvPr id="4" name="Picture 3"/>
          <p:cNvPicPr>
            <a:picLocks noChangeAspect="1"/>
          </p:cNvPicPr>
          <p:nvPr/>
        </p:nvPicPr>
        <p:blipFill>
          <a:blip r:embed="rId2"/>
          <a:stretch>
            <a:fillRect/>
          </a:stretch>
        </p:blipFill>
        <p:spPr>
          <a:xfrm>
            <a:off x="606912" y="899180"/>
            <a:ext cx="5276624" cy="3453541"/>
          </a:xfrm>
          <a:prstGeom prst="rect">
            <a:avLst/>
          </a:prstGeom>
        </p:spPr>
      </p:pic>
    </p:spTree>
    <p:extLst>
      <p:ext uri="{BB962C8B-B14F-4D97-AF65-F5344CB8AC3E}">
        <p14:creationId xmlns:p14="http://schemas.microsoft.com/office/powerpoint/2010/main" val="3046293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543" y="200573"/>
            <a:ext cx="6642457" cy="461665"/>
          </a:xfrm>
          <a:prstGeom prst="rect">
            <a:avLst/>
          </a:prstGeom>
          <a:noFill/>
        </p:spPr>
        <p:txBody>
          <a:bodyPr wrap="square" rtlCol="0">
            <a:spAutoFit/>
          </a:bodyPr>
          <a:lstStyle/>
          <a:p>
            <a:r>
              <a:rPr lang="en-US" altLang="zh-HK" sz="1200" dirty="0" smtClean="0"/>
              <a:t>We want check right at the beginning whether user has input a string or a number, or if they left the input blank</a:t>
            </a:r>
            <a:endParaRPr lang="zh-HK" altLang="en-US" sz="1200" dirty="0"/>
          </a:p>
        </p:txBody>
      </p:sp>
      <p:sp>
        <p:nvSpPr>
          <p:cNvPr id="3" name="Rectangle 2"/>
          <p:cNvSpPr/>
          <p:nvPr/>
        </p:nvSpPr>
        <p:spPr>
          <a:xfrm>
            <a:off x="967151" y="3991475"/>
            <a:ext cx="5890849" cy="5424562"/>
          </a:xfrm>
          <a:prstGeom prst="rect">
            <a:avLst/>
          </a:prstGeom>
        </p:spPr>
        <p:txBody>
          <a:bodyPr wrap="square">
            <a:spAutoFit/>
          </a:bodyPr>
          <a:lstStyle/>
          <a:p>
            <a:r>
              <a:rPr lang="zh-HK" altLang="en-US" sz="1050" dirty="0" smtClean="0"/>
              <a:t>Sub </a:t>
            </a:r>
            <a:r>
              <a:rPr lang="zh-HK" altLang="en-US" sz="1050" dirty="0"/>
              <a:t>GuessingGame()</a:t>
            </a:r>
          </a:p>
          <a:p>
            <a:r>
              <a:rPr lang="zh-HK" altLang="en-US" sz="1050" dirty="0"/>
              <a:t>Dim n As Integer, G As Double</a:t>
            </a:r>
          </a:p>
          <a:p>
            <a:r>
              <a:rPr lang="zh-HK" altLang="en-US" sz="1050" dirty="0"/>
              <a:t>On Error GoTo Here</a:t>
            </a:r>
          </a:p>
          <a:p>
            <a:r>
              <a:rPr lang="zh-HK" altLang="en-US" sz="1050" dirty="0"/>
              <a:t>n = WorksheetFunction.RandBetween(1, 10)</a:t>
            </a:r>
          </a:p>
          <a:p>
            <a:r>
              <a:rPr lang="zh-HK" altLang="en-US" sz="1050" dirty="0"/>
              <a:t>Do</a:t>
            </a:r>
          </a:p>
          <a:p>
            <a:r>
              <a:rPr lang="zh-HK" altLang="en-US" sz="1050" dirty="0"/>
              <a:t>    Do</a:t>
            </a:r>
          </a:p>
          <a:p>
            <a:r>
              <a:rPr lang="zh-HK" altLang="en-US" sz="1050" dirty="0"/>
              <a:t>        </a:t>
            </a:r>
            <a:r>
              <a:rPr lang="en-US" altLang="zh-HK" sz="1050" dirty="0">
                <a:solidFill>
                  <a:srgbClr val="FF0000"/>
                </a:solidFill>
              </a:rPr>
              <a:t>G = </a:t>
            </a:r>
            <a:r>
              <a:rPr lang="en-US" altLang="zh-HK" sz="1050" dirty="0" err="1">
                <a:solidFill>
                  <a:srgbClr val="FF0000"/>
                </a:solidFill>
              </a:rPr>
              <a:t>Application.InputBox</a:t>
            </a:r>
            <a:r>
              <a:rPr lang="en-US" altLang="zh-HK" sz="1050" dirty="0">
                <a:solidFill>
                  <a:srgbClr val="FF0000"/>
                </a:solidFill>
              </a:rPr>
              <a:t>("I’m thinking of a number between 1 and 10.  What is your?", , , , , , 3)</a:t>
            </a:r>
          </a:p>
          <a:p>
            <a:r>
              <a:rPr lang="en-US" altLang="zh-HK" sz="1050" dirty="0">
                <a:solidFill>
                  <a:srgbClr val="FF0000"/>
                </a:solidFill>
              </a:rPr>
              <a:t>        If G = False Then Exit Sub</a:t>
            </a:r>
            <a:r>
              <a:rPr lang="zh-HK" altLang="en-US" sz="1050" dirty="0" smtClean="0">
                <a:solidFill>
                  <a:srgbClr val="FF0000"/>
                </a:solidFill>
              </a:rPr>
              <a:t>        </a:t>
            </a:r>
            <a:endParaRPr lang="en-US" altLang="zh-HK" sz="1050" dirty="0" smtClean="0">
              <a:solidFill>
                <a:srgbClr val="FF0000"/>
              </a:solidFill>
            </a:endParaRPr>
          </a:p>
          <a:p>
            <a:r>
              <a:rPr lang="en-US" altLang="zh-HK" sz="1050" dirty="0">
                <a:solidFill>
                  <a:srgbClr val="FF0000"/>
                </a:solidFill>
              </a:rPr>
              <a:t> </a:t>
            </a:r>
            <a:r>
              <a:rPr lang="en-US" altLang="zh-HK" sz="1050" dirty="0" smtClean="0">
                <a:solidFill>
                  <a:srgbClr val="FF0000"/>
                </a:solidFill>
              </a:rPr>
              <a:t>       </a:t>
            </a:r>
            <a:r>
              <a:rPr lang="zh-HK" altLang="en-US" sz="1050" dirty="0" smtClean="0">
                <a:solidFill>
                  <a:srgbClr val="FF0000"/>
                </a:solidFill>
              </a:rPr>
              <a:t>If </a:t>
            </a:r>
            <a:r>
              <a:rPr lang="zh-HK" altLang="en-US" sz="1050" dirty="0">
                <a:solidFill>
                  <a:srgbClr val="FF0000"/>
                </a:solidFill>
              </a:rPr>
              <a:t>IsNumeric(G) Then</a:t>
            </a:r>
          </a:p>
          <a:p>
            <a:r>
              <a:rPr lang="zh-HK" altLang="en-US" sz="1050" dirty="0"/>
              <a:t>            </a:t>
            </a:r>
            <a:r>
              <a:rPr lang="zh-HK" altLang="en-US" sz="1050" dirty="0" smtClean="0"/>
              <a:t> If </a:t>
            </a:r>
            <a:r>
              <a:rPr lang="zh-HK" altLang="en-US" sz="1050" dirty="0"/>
              <a:t>G &lt;= 10 And G &gt;= 0 And CStr(CInt(G)) = G Then</a:t>
            </a:r>
          </a:p>
          <a:p>
            <a:r>
              <a:rPr lang="zh-HK" altLang="en-US" sz="1050"/>
              <a:t>               </a:t>
            </a:r>
            <a:r>
              <a:rPr lang="zh-HK" altLang="en-US" sz="1050" smtClean="0"/>
              <a:t>   </a:t>
            </a:r>
            <a:r>
              <a:rPr lang="zh-HK" altLang="en-US" sz="1050" dirty="0"/>
              <a:t>Exit Do</a:t>
            </a:r>
          </a:p>
          <a:p>
            <a:r>
              <a:rPr lang="zh-HK" altLang="en-US" sz="1050" dirty="0"/>
              <a:t>            </a:t>
            </a:r>
            <a:r>
              <a:rPr lang="zh-HK" altLang="en-US" sz="1050" dirty="0" smtClean="0"/>
              <a:t> ElseIf </a:t>
            </a:r>
            <a:r>
              <a:rPr lang="zh-HK" altLang="en-US" sz="1050" dirty="0"/>
              <a:t>G &gt; 10 Then</a:t>
            </a:r>
          </a:p>
          <a:p>
            <a:r>
              <a:rPr lang="zh-HK" altLang="en-US" sz="1050" dirty="0"/>
              <a:t>               </a:t>
            </a:r>
            <a:r>
              <a:rPr lang="zh-HK" altLang="en-US" sz="1050" dirty="0" smtClean="0"/>
              <a:t>   </a:t>
            </a:r>
            <a:r>
              <a:rPr lang="zh-HK" altLang="en-US" sz="1050" dirty="0"/>
              <a:t>MsgBox ("Guess must not exceed 10! Try Again.")</a:t>
            </a:r>
          </a:p>
          <a:p>
            <a:r>
              <a:rPr lang="zh-HK" altLang="en-US" sz="1050" dirty="0"/>
              <a:t>            </a:t>
            </a:r>
            <a:r>
              <a:rPr lang="zh-HK" altLang="en-US" sz="1050" dirty="0" smtClean="0"/>
              <a:t> ElseIf </a:t>
            </a:r>
            <a:r>
              <a:rPr lang="zh-HK" altLang="en-US" sz="1050" dirty="0"/>
              <a:t>G &lt; 0 Then</a:t>
            </a:r>
          </a:p>
          <a:p>
            <a:r>
              <a:rPr lang="zh-HK" altLang="en-US" sz="1050" dirty="0"/>
              <a:t>                </a:t>
            </a:r>
            <a:r>
              <a:rPr lang="zh-HK" altLang="en-US" sz="1050" dirty="0" smtClean="0"/>
              <a:t>  MsgBox </a:t>
            </a:r>
            <a:r>
              <a:rPr lang="zh-HK" altLang="en-US" sz="1050" dirty="0"/>
              <a:t>("Guess must not be less than 0! Try Again.")</a:t>
            </a:r>
          </a:p>
          <a:p>
            <a:r>
              <a:rPr lang="zh-HK" altLang="en-US" sz="1050" dirty="0"/>
              <a:t>            </a:t>
            </a:r>
            <a:r>
              <a:rPr lang="zh-HK" altLang="en-US" sz="1050" dirty="0" smtClean="0"/>
              <a:t> ElseIf </a:t>
            </a:r>
            <a:r>
              <a:rPr lang="zh-HK" altLang="en-US" sz="1050" dirty="0"/>
              <a:t>CStr(CInt(G)) &lt;&gt; G Then</a:t>
            </a:r>
          </a:p>
          <a:p>
            <a:r>
              <a:rPr lang="zh-HK" altLang="en-US" sz="1050" dirty="0"/>
              <a:t>                </a:t>
            </a:r>
            <a:r>
              <a:rPr lang="zh-HK" altLang="en-US" sz="1050" dirty="0" smtClean="0"/>
              <a:t>  MsgBox </a:t>
            </a:r>
            <a:r>
              <a:rPr lang="zh-HK" altLang="en-US" sz="1050" dirty="0"/>
              <a:t>("Guess must be an integer! Try Again.")</a:t>
            </a:r>
          </a:p>
          <a:p>
            <a:r>
              <a:rPr lang="zh-HK" altLang="en-US" sz="1050" dirty="0"/>
              <a:t>            </a:t>
            </a:r>
            <a:r>
              <a:rPr lang="zh-HK" altLang="en-US" sz="1050" dirty="0" smtClean="0"/>
              <a:t> End </a:t>
            </a:r>
            <a:r>
              <a:rPr lang="zh-HK" altLang="en-US" sz="1050" dirty="0"/>
              <a:t>If</a:t>
            </a:r>
          </a:p>
          <a:p>
            <a:r>
              <a:rPr lang="zh-HK" altLang="en-US" sz="1050" dirty="0"/>
              <a:t>        </a:t>
            </a:r>
            <a:r>
              <a:rPr lang="zh-HK" altLang="en-US" sz="1050" dirty="0">
                <a:solidFill>
                  <a:srgbClr val="FF0000"/>
                </a:solidFill>
              </a:rPr>
              <a:t>ElseIf G = "" Then</a:t>
            </a:r>
          </a:p>
          <a:p>
            <a:r>
              <a:rPr lang="zh-HK" altLang="en-US" sz="1050" dirty="0">
                <a:solidFill>
                  <a:srgbClr val="FF0000"/>
                </a:solidFill>
              </a:rPr>
              <a:t>            MsgBox ("You didn't enter anything!")</a:t>
            </a:r>
          </a:p>
          <a:p>
            <a:r>
              <a:rPr lang="zh-HK" altLang="en-US" sz="1050" dirty="0">
                <a:solidFill>
                  <a:srgbClr val="FF0000"/>
                </a:solidFill>
              </a:rPr>
              <a:t>        Else</a:t>
            </a:r>
          </a:p>
          <a:p>
            <a:r>
              <a:rPr lang="zh-HK" altLang="en-US" sz="1050" dirty="0">
                <a:solidFill>
                  <a:srgbClr val="FF0000"/>
                </a:solidFill>
              </a:rPr>
              <a:t>            MsgBox ("Your guess must be a number!")</a:t>
            </a:r>
          </a:p>
          <a:p>
            <a:r>
              <a:rPr lang="zh-HK" altLang="en-US" sz="1050" dirty="0">
                <a:solidFill>
                  <a:srgbClr val="FF0000"/>
                </a:solidFill>
              </a:rPr>
              <a:t>        End If</a:t>
            </a:r>
          </a:p>
          <a:p>
            <a:r>
              <a:rPr lang="zh-HK" altLang="en-US" sz="1050" dirty="0"/>
              <a:t>    Loop</a:t>
            </a:r>
          </a:p>
          <a:p>
            <a:r>
              <a:rPr lang="zh-HK" altLang="en-US" sz="1050" dirty="0"/>
              <a:t>    If G = n Then Exit Do</a:t>
            </a:r>
          </a:p>
          <a:p>
            <a:r>
              <a:rPr lang="zh-HK" altLang="en-US" sz="1050" dirty="0"/>
              <a:t>    MsgBox ("Guess again!")</a:t>
            </a:r>
          </a:p>
          <a:p>
            <a:r>
              <a:rPr lang="zh-HK" altLang="en-US" sz="1050" dirty="0"/>
              <a:t>Loop</a:t>
            </a:r>
          </a:p>
          <a:p>
            <a:r>
              <a:rPr lang="zh-HK" altLang="en-US" sz="1050" dirty="0"/>
              <a:t>MsgBox ("Congrtulations! You guessed the number!")</a:t>
            </a:r>
          </a:p>
          <a:p>
            <a:r>
              <a:rPr lang="zh-HK" altLang="en-US" sz="1050" dirty="0"/>
              <a:t>Exit Sub</a:t>
            </a:r>
          </a:p>
          <a:p>
            <a:r>
              <a:rPr lang="zh-HK" altLang="en-US" sz="1050" dirty="0"/>
              <a:t>Here:</a:t>
            </a:r>
          </a:p>
          <a:p>
            <a:r>
              <a:rPr lang="zh-HK" altLang="en-US" sz="1050" dirty="0"/>
              <a:t>MsgBox ("An error has occured")</a:t>
            </a:r>
          </a:p>
          <a:p>
            <a:r>
              <a:rPr lang="zh-HK" altLang="en-US" sz="1050" dirty="0"/>
              <a:t>End Sub</a:t>
            </a:r>
          </a:p>
          <a:p>
            <a:endParaRPr lang="zh-HK" altLang="en-US" sz="1050" dirty="0"/>
          </a:p>
        </p:txBody>
      </p:sp>
      <p:pic>
        <p:nvPicPr>
          <p:cNvPr id="4" name="Picture 3"/>
          <p:cNvPicPr>
            <a:picLocks noChangeAspect="1"/>
          </p:cNvPicPr>
          <p:nvPr/>
        </p:nvPicPr>
        <p:blipFill>
          <a:blip r:embed="rId2"/>
          <a:stretch>
            <a:fillRect/>
          </a:stretch>
        </p:blipFill>
        <p:spPr>
          <a:xfrm>
            <a:off x="1129145" y="512902"/>
            <a:ext cx="5590309" cy="3319246"/>
          </a:xfrm>
          <a:prstGeom prst="rect">
            <a:avLst/>
          </a:prstGeom>
        </p:spPr>
      </p:pic>
    </p:spTree>
    <p:extLst>
      <p:ext uri="{BB962C8B-B14F-4D97-AF65-F5344CB8AC3E}">
        <p14:creationId xmlns:p14="http://schemas.microsoft.com/office/powerpoint/2010/main" val="90930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432" y="0"/>
            <a:ext cx="5643832" cy="400110"/>
          </a:xfrm>
          <a:prstGeom prst="rect">
            <a:avLst/>
          </a:prstGeom>
        </p:spPr>
        <p:txBody>
          <a:bodyPr wrap="square">
            <a:spAutoFit/>
          </a:bodyPr>
          <a:lstStyle/>
          <a:p>
            <a:pPr algn="ctr"/>
            <a:r>
              <a:rPr lang="en-US" altLang="zh-HK" sz="2000" b="1" u="sng" dirty="0" smtClean="0">
                <a:latin typeface="OpenSans-Light"/>
              </a:rPr>
              <a:t>Goal Seek</a:t>
            </a:r>
            <a:endParaRPr lang="zh-HK" altLang="en-US" sz="2000" b="1" u="sng" dirty="0"/>
          </a:p>
        </p:txBody>
      </p:sp>
      <p:pic>
        <p:nvPicPr>
          <p:cNvPr id="3" name="Picture 2"/>
          <p:cNvPicPr>
            <a:picLocks noChangeAspect="1"/>
          </p:cNvPicPr>
          <p:nvPr/>
        </p:nvPicPr>
        <p:blipFill>
          <a:blip r:embed="rId2"/>
          <a:stretch>
            <a:fillRect/>
          </a:stretch>
        </p:blipFill>
        <p:spPr>
          <a:xfrm>
            <a:off x="1719337" y="565330"/>
            <a:ext cx="3380366" cy="1710486"/>
          </a:xfrm>
          <a:prstGeom prst="rect">
            <a:avLst/>
          </a:prstGeom>
        </p:spPr>
      </p:pic>
      <p:pic>
        <p:nvPicPr>
          <p:cNvPr id="6" name="Picture 5"/>
          <p:cNvPicPr>
            <a:picLocks noChangeAspect="1"/>
          </p:cNvPicPr>
          <p:nvPr/>
        </p:nvPicPr>
        <p:blipFill>
          <a:blip r:embed="rId3"/>
          <a:stretch>
            <a:fillRect/>
          </a:stretch>
        </p:blipFill>
        <p:spPr>
          <a:xfrm>
            <a:off x="2114598" y="2748834"/>
            <a:ext cx="2466025" cy="2086637"/>
          </a:xfrm>
          <a:prstGeom prst="rect">
            <a:avLst/>
          </a:prstGeom>
        </p:spPr>
      </p:pic>
      <p:sp>
        <p:nvSpPr>
          <p:cNvPr id="7" name="Rectangle 6"/>
          <p:cNvSpPr/>
          <p:nvPr/>
        </p:nvSpPr>
        <p:spPr>
          <a:xfrm>
            <a:off x="1785661" y="2598005"/>
            <a:ext cx="3200401" cy="2237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Rectangle 7"/>
          <p:cNvSpPr/>
          <p:nvPr/>
        </p:nvSpPr>
        <p:spPr>
          <a:xfrm>
            <a:off x="1568949" y="550939"/>
            <a:ext cx="3701792" cy="18299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Picture 9"/>
          <p:cNvPicPr>
            <a:picLocks noChangeAspect="1"/>
          </p:cNvPicPr>
          <p:nvPr/>
        </p:nvPicPr>
        <p:blipFill>
          <a:blip r:embed="rId4"/>
          <a:stretch>
            <a:fillRect/>
          </a:stretch>
        </p:blipFill>
        <p:spPr>
          <a:xfrm>
            <a:off x="1568949" y="5246033"/>
            <a:ext cx="3566140" cy="997740"/>
          </a:xfrm>
          <a:prstGeom prst="rect">
            <a:avLst/>
          </a:prstGeom>
        </p:spPr>
      </p:pic>
      <p:grpSp>
        <p:nvGrpSpPr>
          <p:cNvPr id="13" name="Group 12"/>
          <p:cNvGrpSpPr/>
          <p:nvPr/>
        </p:nvGrpSpPr>
        <p:grpSpPr>
          <a:xfrm>
            <a:off x="1692816" y="6336402"/>
            <a:ext cx="3386089" cy="1556611"/>
            <a:chOff x="1487833" y="6957660"/>
            <a:chExt cx="3967096" cy="1868665"/>
          </a:xfrm>
        </p:grpSpPr>
        <p:pic>
          <p:nvPicPr>
            <p:cNvPr id="11" name="Picture 10"/>
            <p:cNvPicPr>
              <a:picLocks noChangeAspect="1"/>
            </p:cNvPicPr>
            <p:nvPr/>
          </p:nvPicPr>
          <p:blipFill>
            <a:blip r:embed="rId5"/>
            <a:stretch>
              <a:fillRect/>
            </a:stretch>
          </p:blipFill>
          <p:spPr>
            <a:xfrm>
              <a:off x="1487833" y="6957660"/>
              <a:ext cx="3657601" cy="1868665"/>
            </a:xfrm>
            <a:prstGeom prst="rect">
              <a:avLst/>
            </a:prstGeom>
          </p:spPr>
        </p:pic>
        <p:pic>
          <p:nvPicPr>
            <p:cNvPr id="12" name="Picture 11"/>
            <p:cNvPicPr>
              <a:picLocks noChangeAspect="1"/>
            </p:cNvPicPr>
            <p:nvPr/>
          </p:nvPicPr>
          <p:blipFill>
            <a:blip r:embed="rId6"/>
            <a:stretch>
              <a:fillRect/>
            </a:stretch>
          </p:blipFill>
          <p:spPr>
            <a:xfrm>
              <a:off x="3887306" y="7450527"/>
              <a:ext cx="1567623" cy="1279405"/>
            </a:xfrm>
            <a:prstGeom prst="rect">
              <a:avLst/>
            </a:prstGeom>
          </p:spPr>
        </p:pic>
      </p:grpSp>
      <p:grpSp>
        <p:nvGrpSpPr>
          <p:cNvPr id="16" name="Group 15"/>
          <p:cNvGrpSpPr/>
          <p:nvPr/>
        </p:nvGrpSpPr>
        <p:grpSpPr>
          <a:xfrm>
            <a:off x="1568949" y="7985642"/>
            <a:ext cx="3882833" cy="1361655"/>
            <a:chOff x="1673521" y="8303575"/>
            <a:chExt cx="3882833" cy="1361655"/>
          </a:xfrm>
        </p:grpSpPr>
        <p:pic>
          <p:nvPicPr>
            <p:cNvPr id="14" name="Picture 13"/>
            <p:cNvPicPr>
              <a:picLocks noChangeAspect="1"/>
            </p:cNvPicPr>
            <p:nvPr/>
          </p:nvPicPr>
          <p:blipFill>
            <a:blip r:embed="rId7"/>
            <a:stretch>
              <a:fillRect/>
            </a:stretch>
          </p:blipFill>
          <p:spPr>
            <a:xfrm>
              <a:off x="1673521" y="8317183"/>
              <a:ext cx="1868423" cy="1274487"/>
            </a:xfrm>
            <a:prstGeom prst="rect">
              <a:avLst/>
            </a:prstGeom>
          </p:spPr>
        </p:pic>
        <p:pic>
          <p:nvPicPr>
            <p:cNvPr id="15" name="Picture 14"/>
            <p:cNvPicPr>
              <a:picLocks noChangeAspect="1"/>
            </p:cNvPicPr>
            <p:nvPr/>
          </p:nvPicPr>
          <p:blipFill>
            <a:blip r:embed="rId8"/>
            <a:stretch>
              <a:fillRect/>
            </a:stretch>
          </p:blipFill>
          <p:spPr>
            <a:xfrm>
              <a:off x="3604891" y="8303575"/>
              <a:ext cx="1951463" cy="1361655"/>
            </a:xfrm>
            <a:prstGeom prst="rect">
              <a:avLst/>
            </a:prstGeom>
          </p:spPr>
        </p:pic>
      </p:grpSp>
      <p:sp>
        <p:nvSpPr>
          <p:cNvPr id="17" name="Rectangle 16"/>
          <p:cNvSpPr/>
          <p:nvPr/>
        </p:nvSpPr>
        <p:spPr>
          <a:xfrm>
            <a:off x="1407891" y="5164550"/>
            <a:ext cx="4130267" cy="435038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45681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7149" y="2674328"/>
            <a:ext cx="2653959" cy="1133206"/>
          </a:xfrm>
          <a:prstGeom prst="rect">
            <a:avLst/>
          </a:prstGeom>
        </p:spPr>
      </p:pic>
      <p:sp>
        <p:nvSpPr>
          <p:cNvPr id="5" name="TextBox 4"/>
          <p:cNvSpPr txBox="1"/>
          <p:nvPr/>
        </p:nvSpPr>
        <p:spPr>
          <a:xfrm>
            <a:off x="2484192" y="34507"/>
            <a:ext cx="1420582" cy="461665"/>
          </a:xfrm>
          <a:prstGeom prst="rect">
            <a:avLst/>
          </a:prstGeom>
          <a:noFill/>
        </p:spPr>
        <p:txBody>
          <a:bodyPr wrap="none" rtlCol="0">
            <a:spAutoFit/>
          </a:bodyPr>
          <a:lstStyle/>
          <a:p>
            <a:r>
              <a:rPr lang="en-US" altLang="zh-HK" sz="2400" b="1" u="sng" dirty="0" smtClean="0"/>
              <a:t>Functions</a:t>
            </a:r>
            <a:endParaRPr lang="zh-HK" altLang="en-US" sz="2400" b="1" u="sng" dirty="0"/>
          </a:p>
        </p:txBody>
      </p:sp>
      <p:pic>
        <p:nvPicPr>
          <p:cNvPr id="6" name="Picture 5"/>
          <p:cNvPicPr>
            <a:picLocks noChangeAspect="1"/>
          </p:cNvPicPr>
          <p:nvPr/>
        </p:nvPicPr>
        <p:blipFill>
          <a:blip r:embed="rId3"/>
          <a:stretch>
            <a:fillRect/>
          </a:stretch>
        </p:blipFill>
        <p:spPr>
          <a:xfrm>
            <a:off x="407149" y="496172"/>
            <a:ext cx="3783962" cy="1993582"/>
          </a:xfrm>
          <a:prstGeom prst="rect">
            <a:avLst/>
          </a:prstGeom>
        </p:spPr>
      </p:pic>
      <p:sp>
        <p:nvSpPr>
          <p:cNvPr id="7" name="Rectangle 6"/>
          <p:cNvSpPr/>
          <p:nvPr/>
        </p:nvSpPr>
        <p:spPr>
          <a:xfrm>
            <a:off x="270164" y="496172"/>
            <a:ext cx="4516581" cy="1993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8" name="Picture 7"/>
          <p:cNvPicPr>
            <a:picLocks noChangeAspect="1"/>
          </p:cNvPicPr>
          <p:nvPr/>
        </p:nvPicPr>
        <p:blipFill>
          <a:blip r:embed="rId4"/>
          <a:stretch>
            <a:fillRect/>
          </a:stretch>
        </p:blipFill>
        <p:spPr>
          <a:xfrm>
            <a:off x="2553090" y="3552972"/>
            <a:ext cx="2703368" cy="353143"/>
          </a:xfrm>
          <a:prstGeom prst="rect">
            <a:avLst/>
          </a:prstGeom>
        </p:spPr>
      </p:pic>
      <p:sp>
        <p:nvSpPr>
          <p:cNvPr id="9" name="Rectangle 8"/>
          <p:cNvSpPr/>
          <p:nvPr/>
        </p:nvSpPr>
        <p:spPr>
          <a:xfrm>
            <a:off x="270164" y="2556181"/>
            <a:ext cx="6490854" cy="4379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Picture 9"/>
          <p:cNvPicPr>
            <a:picLocks noChangeAspect="1"/>
          </p:cNvPicPr>
          <p:nvPr/>
        </p:nvPicPr>
        <p:blipFill>
          <a:blip r:embed="rId5"/>
          <a:stretch>
            <a:fillRect/>
          </a:stretch>
        </p:blipFill>
        <p:spPr>
          <a:xfrm>
            <a:off x="3766228" y="4461875"/>
            <a:ext cx="1863436" cy="377724"/>
          </a:xfrm>
          <a:prstGeom prst="rect">
            <a:avLst/>
          </a:prstGeom>
        </p:spPr>
      </p:pic>
      <p:sp>
        <p:nvSpPr>
          <p:cNvPr id="11" name="Rectangle 10"/>
          <p:cNvSpPr/>
          <p:nvPr/>
        </p:nvSpPr>
        <p:spPr>
          <a:xfrm>
            <a:off x="270164" y="3976476"/>
            <a:ext cx="3429000" cy="900246"/>
          </a:xfrm>
          <a:prstGeom prst="rect">
            <a:avLst/>
          </a:prstGeom>
        </p:spPr>
        <p:txBody>
          <a:bodyPr>
            <a:spAutoFit/>
          </a:bodyPr>
          <a:lstStyle/>
          <a:p>
            <a:r>
              <a:rPr lang="en-US" altLang="zh-HK" sz="1050" u="sng" dirty="0" smtClean="0">
                <a:solidFill>
                  <a:srgbClr val="FF0000"/>
                </a:solidFill>
              </a:rPr>
              <a:t>VBA Code:</a:t>
            </a:r>
          </a:p>
          <a:p>
            <a:r>
              <a:rPr lang="en-US" altLang="zh-HK" sz="1050" dirty="0" smtClean="0"/>
              <a:t>Option Explicit</a:t>
            </a:r>
          </a:p>
          <a:p>
            <a:r>
              <a:rPr lang="en-US" altLang="zh-HK" sz="1050" dirty="0" smtClean="0"/>
              <a:t>Function Savings(P As Double, </a:t>
            </a:r>
            <a:r>
              <a:rPr lang="en-US" altLang="zh-HK" sz="1050" dirty="0" err="1" smtClean="0"/>
              <a:t>i</a:t>
            </a:r>
            <a:r>
              <a:rPr lang="en-US" altLang="zh-HK" sz="1050" dirty="0" smtClean="0"/>
              <a:t> As Double, n As Integer)</a:t>
            </a:r>
          </a:p>
          <a:p>
            <a:r>
              <a:rPr lang="en-US" altLang="zh-HK" sz="1050" dirty="0" smtClean="0"/>
              <a:t>Savings = P * (1 + </a:t>
            </a:r>
            <a:r>
              <a:rPr lang="en-US" altLang="zh-HK" sz="1050" dirty="0" err="1" smtClean="0"/>
              <a:t>i</a:t>
            </a:r>
            <a:r>
              <a:rPr lang="en-US" altLang="zh-HK" sz="1050" dirty="0" smtClean="0"/>
              <a:t>) ^ n</a:t>
            </a:r>
          </a:p>
          <a:p>
            <a:r>
              <a:rPr lang="en-US" altLang="zh-HK" sz="1050" dirty="0" smtClean="0"/>
              <a:t>End Function</a:t>
            </a:r>
            <a:endParaRPr lang="en-US" altLang="zh-HK" sz="1050" dirty="0"/>
          </a:p>
        </p:txBody>
      </p:sp>
      <p:sp>
        <p:nvSpPr>
          <p:cNvPr id="12" name="Right Brace 11"/>
          <p:cNvSpPr/>
          <p:nvPr/>
        </p:nvSpPr>
        <p:spPr>
          <a:xfrm>
            <a:off x="3515591" y="4192137"/>
            <a:ext cx="110836" cy="61372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3" name="Rectangle 12"/>
          <p:cNvSpPr/>
          <p:nvPr/>
        </p:nvSpPr>
        <p:spPr>
          <a:xfrm>
            <a:off x="3766229" y="4126818"/>
            <a:ext cx="2105992" cy="400110"/>
          </a:xfrm>
          <a:prstGeom prst="rect">
            <a:avLst/>
          </a:prstGeom>
        </p:spPr>
        <p:txBody>
          <a:bodyPr wrap="square">
            <a:spAutoFit/>
          </a:bodyPr>
          <a:lstStyle/>
          <a:p>
            <a:r>
              <a:rPr lang="en-US" altLang="zh-HK" sz="1000" dirty="0" smtClean="0"/>
              <a:t>Run this code and then the function is ready to use in the workbook</a:t>
            </a:r>
          </a:p>
        </p:txBody>
      </p:sp>
      <p:sp>
        <p:nvSpPr>
          <p:cNvPr id="14" name="Right Brace 13"/>
          <p:cNvSpPr/>
          <p:nvPr/>
        </p:nvSpPr>
        <p:spPr>
          <a:xfrm>
            <a:off x="5783524" y="4192137"/>
            <a:ext cx="110836" cy="61372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pic>
        <p:nvPicPr>
          <p:cNvPr id="15" name="Picture 14"/>
          <p:cNvPicPr>
            <a:picLocks noChangeAspect="1"/>
          </p:cNvPicPr>
          <p:nvPr/>
        </p:nvPicPr>
        <p:blipFill>
          <a:blip r:embed="rId6"/>
          <a:stretch>
            <a:fillRect/>
          </a:stretch>
        </p:blipFill>
        <p:spPr>
          <a:xfrm>
            <a:off x="6005951" y="4389827"/>
            <a:ext cx="655017" cy="218339"/>
          </a:xfrm>
          <a:prstGeom prst="rect">
            <a:avLst/>
          </a:prstGeom>
        </p:spPr>
      </p:pic>
      <p:pic>
        <p:nvPicPr>
          <p:cNvPr id="17" name="Picture 16"/>
          <p:cNvPicPr>
            <a:picLocks noChangeAspect="1"/>
          </p:cNvPicPr>
          <p:nvPr/>
        </p:nvPicPr>
        <p:blipFill>
          <a:blip r:embed="rId7"/>
          <a:stretch>
            <a:fillRect/>
          </a:stretch>
        </p:blipFill>
        <p:spPr>
          <a:xfrm>
            <a:off x="350267" y="4994322"/>
            <a:ext cx="5279397" cy="1941171"/>
          </a:xfrm>
          <a:prstGeom prst="rect">
            <a:avLst/>
          </a:prstGeom>
        </p:spPr>
      </p:pic>
    </p:spTree>
    <p:extLst>
      <p:ext uri="{BB962C8B-B14F-4D97-AF65-F5344CB8AC3E}">
        <p14:creationId xmlns:p14="http://schemas.microsoft.com/office/powerpoint/2010/main" val="6576199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640" y="320144"/>
            <a:ext cx="3476446" cy="1286706"/>
          </a:xfrm>
          <a:prstGeom prst="rect">
            <a:avLst/>
          </a:prstGeom>
        </p:spPr>
      </p:pic>
      <p:pic>
        <p:nvPicPr>
          <p:cNvPr id="4" name="Picture 3"/>
          <p:cNvPicPr>
            <a:picLocks noChangeAspect="1"/>
          </p:cNvPicPr>
          <p:nvPr/>
        </p:nvPicPr>
        <p:blipFill>
          <a:blip r:embed="rId3"/>
          <a:stretch>
            <a:fillRect/>
          </a:stretch>
        </p:blipFill>
        <p:spPr>
          <a:xfrm>
            <a:off x="292640" y="1703901"/>
            <a:ext cx="1738223" cy="1382030"/>
          </a:xfrm>
          <a:prstGeom prst="rect">
            <a:avLst/>
          </a:prstGeom>
        </p:spPr>
      </p:pic>
      <p:pic>
        <p:nvPicPr>
          <p:cNvPr id="6" name="Picture 5"/>
          <p:cNvPicPr>
            <a:picLocks noChangeAspect="1"/>
          </p:cNvPicPr>
          <p:nvPr/>
        </p:nvPicPr>
        <p:blipFill>
          <a:blip r:embed="rId4"/>
          <a:stretch>
            <a:fillRect/>
          </a:stretch>
        </p:blipFill>
        <p:spPr>
          <a:xfrm>
            <a:off x="4548938" y="1831292"/>
            <a:ext cx="1704555" cy="1446452"/>
          </a:xfrm>
          <a:prstGeom prst="rect">
            <a:avLst/>
          </a:prstGeom>
        </p:spPr>
      </p:pic>
      <p:pic>
        <p:nvPicPr>
          <p:cNvPr id="5" name="Picture 4"/>
          <p:cNvPicPr>
            <a:picLocks noChangeAspect="1"/>
          </p:cNvPicPr>
          <p:nvPr/>
        </p:nvPicPr>
        <p:blipFill>
          <a:blip r:embed="rId5"/>
          <a:stretch>
            <a:fillRect/>
          </a:stretch>
        </p:blipFill>
        <p:spPr>
          <a:xfrm>
            <a:off x="4312550" y="2320420"/>
            <a:ext cx="2344946" cy="234098"/>
          </a:xfrm>
          <a:prstGeom prst="rect">
            <a:avLst/>
          </a:prstGeom>
        </p:spPr>
      </p:pic>
      <p:pic>
        <p:nvPicPr>
          <p:cNvPr id="7" name="Picture 6"/>
          <p:cNvPicPr>
            <a:picLocks noChangeAspect="1"/>
          </p:cNvPicPr>
          <p:nvPr/>
        </p:nvPicPr>
        <p:blipFill>
          <a:blip r:embed="rId6"/>
          <a:stretch>
            <a:fillRect/>
          </a:stretch>
        </p:blipFill>
        <p:spPr>
          <a:xfrm>
            <a:off x="2213485" y="1703901"/>
            <a:ext cx="1980871" cy="1354616"/>
          </a:xfrm>
          <a:prstGeom prst="rect">
            <a:avLst/>
          </a:prstGeom>
        </p:spPr>
      </p:pic>
      <p:sp>
        <p:nvSpPr>
          <p:cNvPr id="8" name="Rectangle 7"/>
          <p:cNvSpPr/>
          <p:nvPr/>
        </p:nvSpPr>
        <p:spPr>
          <a:xfrm>
            <a:off x="148351" y="206017"/>
            <a:ext cx="6605474" cy="307172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27649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23532" y="3436449"/>
            <a:ext cx="3002123" cy="1018295"/>
          </a:xfrm>
          <a:prstGeom prst="rect">
            <a:avLst/>
          </a:prstGeom>
        </p:spPr>
      </p:pic>
      <p:pic>
        <p:nvPicPr>
          <p:cNvPr id="3" name="Picture 2"/>
          <p:cNvPicPr>
            <a:picLocks noChangeAspect="1"/>
          </p:cNvPicPr>
          <p:nvPr/>
        </p:nvPicPr>
        <p:blipFill>
          <a:blip r:embed="rId3"/>
          <a:stretch>
            <a:fillRect/>
          </a:stretch>
        </p:blipFill>
        <p:spPr>
          <a:xfrm>
            <a:off x="1527121" y="701031"/>
            <a:ext cx="3780702" cy="1022274"/>
          </a:xfrm>
          <a:prstGeom prst="rect">
            <a:avLst/>
          </a:prstGeom>
        </p:spPr>
      </p:pic>
      <p:pic>
        <p:nvPicPr>
          <p:cNvPr id="4" name="Picture 3"/>
          <p:cNvPicPr>
            <a:picLocks noChangeAspect="1"/>
          </p:cNvPicPr>
          <p:nvPr/>
        </p:nvPicPr>
        <p:blipFill>
          <a:blip r:embed="rId4"/>
          <a:stretch>
            <a:fillRect/>
          </a:stretch>
        </p:blipFill>
        <p:spPr>
          <a:xfrm>
            <a:off x="890100" y="1978347"/>
            <a:ext cx="5330142" cy="1280698"/>
          </a:xfrm>
          <a:prstGeom prst="rect">
            <a:avLst/>
          </a:prstGeom>
        </p:spPr>
      </p:pic>
      <p:pic>
        <p:nvPicPr>
          <p:cNvPr id="5" name="Picture 4"/>
          <p:cNvPicPr>
            <a:picLocks noChangeAspect="1"/>
          </p:cNvPicPr>
          <p:nvPr/>
        </p:nvPicPr>
        <p:blipFill>
          <a:blip r:embed="rId5"/>
          <a:stretch>
            <a:fillRect/>
          </a:stretch>
        </p:blipFill>
        <p:spPr>
          <a:xfrm>
            <a:off x="149326" y="3436449"/>
            <a:ext cx="3405845" cy="1891021"/>
          </a:xfrm>
          <a:prstGeom prst="rect">
            <a:avLst/>
          </a:prstGeom>
        </p:spPr>
      </p:pic>
      <p:pic>
        <p:nvPicPr>
          <p:cNvPr id="6" name="Picture 5"/>
          <p:cNvPicPr>
            <a:picLocks noChangeAspect="1"/>
          </p:cNvPicPr>
          <p:nvPr/>
        </p:nvPicPr>
        <p:blipFill>
          <a:blip r:embed="rId6"/>
          <a:stretch>
            <a:fillRect/>
          </a:stretch>
        </p:blipFill>
        <p:spPr>
          <a:xfrm>
            <a:off x="3647835" y="4631911"/>
            <a:ext cx="2977820" cy="1462269"/>
          </a:xfrm>
          <a:prstGeom prst="rect">
            <a:avLst/>
          </a:prstGeom>
        </p:spPr>
      </p:pic>
      <p:pic>
        <p:nvPicPr>
          <p:cNvPr id="7" name="Picture 6"/>
          <p:cNvPicPr>
            <a:picLocks noChangeAspect="1"/>
          </p:cNvPicPr>
          <p:nvPr/>
        </p:nvPicPr>
        <p:blipFill>
          <a:blip r:embed="rId7"/>
          <a:stretch>
            <a:fillRect/>
          </a:stretch>
        </p:blipFill>
        <p:spPr>
          <a:xfrm>
            <a:off x="149326" y="5504874"/>
            <a:ext cx="3498254" cy="1567871"/>
          </a:xfrm>
          <a:prstGeom prst="rect">
            <a:avLst/>
          </a:prstGeom>
        </p:spPr>
      </p:pic>
      <p:sp>
        <p:nvSpPr>
          <p:cNvPr id="8" name="Flowchart: Connector 7"/>
          <p:cNvSpPr/>
          <p:nvPr/>
        </p:nvSpPr>
        <p:spPr>
          <a:xfrm>
            <a:off x="1738746" y="6206836"/>
            <a:ext cx="117763" cy="110836"/>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540432" y="0"/>
            <a:ext cx="5643832" cy="400110"/>
          </a:xfrm>
          <a:prstGeom prst="rect">
            <a:avLst/>
          </a:prstGeom>
        </p:spPr>
        <p:txBody>
          <a:bodyPr wrap="square">
            <a:spAutoFit/>
          </a:bodyPr>
          <a:lstStyle/>
          <a:p>
            <a:pPr algn="ctr"/>
            <a:r>
              <a:rPr lang="en-US" altLang="zh-HK" sz="2000" b="1" u="sng" dirty="0" smtClean="0">
                <a:latin typeface="OpenSans-Light"/>
              </a:rPr>
              <a:t>Solver</a:t>
            </a:r>
            <a:endParaRPr lang="zh-HK" altLang="en-US" sz="2000" b="1" u="sng" dirty="0"/>
          </a:p>
        </p:txBody>
      </p:sp>
      <p:sp>
        <p:nvSpPr>
          <p:cNvPr id="10" name="Rectangle 9"/>
          <p:cNvSpPr/>
          <p:nvPr/>
        </p:nvSpPr>
        <p:spPr>
          <a:xfrm>
            <a:off x="0" y="581891"/>
            <a:ext cx="6753825" cy="674993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998941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0334" y="296577"/>
            <a:ext cx="6030713" cy="4824063"/>
            <a:chOff x="170582" y="479457"/>
            <a:chExt cx="6460240" cy="5276140"/>
          </a:xfrm>
        </p:grpSpPr>
        <p:pic>
          <p:nvPicPr>
            <p:cNvPr id="3" name="Picture 2"/>
            <p:cNvPicPr>
              <a:picLocks noChangeAspect="1"/>
            </p:cNvPicPr>
            <p:nvPr/>
          </p:nvPicPr>
          <p:blipFill>
            <a:blip r:embed="rId2"/>
            <a:stretch>
              <a:fillRect/>
            </a:stretch>
          </p:blipFill>
          <p:spPr>
            <a:xfrm>
              <a:off x="367144" y="479457"/>
              <a:ext cx="6012873" cy="2704776"/>
            </a:xfrm>
            <a:prstGeom prst="rect">
              <a:avLst/>
            </a:prstGeom>
          </p:spPr>
        </p:pic>
        <p:pic>
          <p:nvPicPr>
            <p:cNvPr id="4" name="Picture 3"/>
            <p:cNvPicPr>
              <a:picLocks noChangeAspect="1"/>
            </p:cNvPicPr>
            <p:nvPr/>
          </p:nvPicPr>
          <p:blipFill>
            <a:blip r:embed="rId3"/>
            <a:stretch>
              <a:fillRect/>
            </a:stretch>
          </p:blipFill>
          <p:spPr>
            <a:xfrm>
              <a:off x="170582" y="3288142"/>
              <a:ext cx="2641892" cy="1627976"/>
            </a:xfrm>
            <a:prstGeom prst="rect">
              <a:avLst/>
            </a:prstGeom>
          </p:spPr>
        </p:pic>
        <p:pic>
          <p:nvPicPr>
            <p:cNvPr id="5" name="Picture 4"/>
            <p:cNvPicPr>
              <a:picLocks noChangeAspect="1"/>
            </p:cNvPicPr>
            <p:nvPr/>
          </p:nvPicPr>
          <p:blipFill>
            <a:blip r:embed="rId4"/>
            <a:stretch>
              <a:fillRect/>
            </a:stretch>
          </p:blipFill>
          <p:spPr>
            <a:xfrm>
              <a:off x="2888671" y="3184233"/>
              <a:ext cx="3742151" cy="2399149"/>
            </a:xfrm>
            <a:prstGeom prst="rect">
              <a:avLst/>
            </a:prstGeom>
          </p:spPr>
        </p:pic>
        <p:pic>
          <p:nvPicPr>
            <p:cNvPr id="6" name="Picture 5"/>
            <p:cNvPicPr>
              <a:picLocks noChangeAspect="1"/>
            </p:cNvPicPr>
            <p:nvPr/>
          </p:nvPicPr>
          <p:blipFill>
            <a:blip r:embed="rId5"/>
            <a:stretch>
              <a:fillRect/>
            </a:stretch>
          </p:blipFill>
          <p:spPr>
            <a:xfrm>
              <a:off x="235960" y="4916118"/>
              <a:ext cx="2511136" cy="839479"/>
            </a:xfrm>
            <a:prstGeom prst="rect">
              <a:avLst/>
            </a:prstGeom>
          </p:spPr>
        </p:pic>
      </p:grpSp>
      <p:grpSp>
        <p:nvGrpSpPr>
          <p:cNvPr id="8" name="Group 7"/>
          <p:cNvGrpSpPr/>
          <p:nvPr/>
        </p:nvGrpSpPr>
        <p:grpSpPr>
          <a:xfrm>
            <a:off x="331365" y="5701153"/>
            <a:ext cx="5895109" cy="4020510"/>
            <a:chOff x="277089" y="294736"/>
            <a:chExt cx="5895109" cy="4020510"/>
          </a:xfrm>
        </p:grpSpPr>
        <p:pic>
          <p:nvPicPr>
            <p:cNvPr id="9" name="Picture 8"/>
            <p:cNvPicPr>
              <a:picLocks noChangeAspect="1"/>
            </p:cNvPicPr>
            <p:nvPr/>
          </p:nvPicPr>
          <p:blipFill>
            <a:blip r:embed="rId6"/>
            <a:stretch>
              <a:fillRect/>
            </a:stretch>
          </p:blipFill>
          <p:spPr>
            <a:xfrm>
              <a:off x="421951" y="2743201"/>
              <a:ext cx="1694764" cy="1353416"/>
            </a:xfrm>
            <a:prstGeom prst="rect">
              <a:avLst/>
            </a:prstGeom>
          </p:spPr>
        </p:pic>
        <p:pic>
          <p:nvPicPr>
            <p:cNvPr id="10" name="Picture 9"/>
            <p:cNvPicPr>
              <a:picLocks noChangeAspect="1"/>
            </p:cNvPicPr>
            <p:nvPr/>
          </p:nvPicPr>
          <p:blipFill>
            <a:blip r:embed="rId7"/>
            <a:stretch>
              <a:fillRect/>
            </a:stretch>
          </p:blipFill>
          <p:spPr>
            <a:xfrm>
              <a:off x="277089" y="294736"/>
              <a:ext cx="5895109" cy="2375478"/>
            </a:xfrm>
            <a:prstGeom prst="rect">
              <a:avLst/>
            </a:prstGeom>
          </p:spPr>
        </p:pic>
        <p:pic>
          <p:nvPicPr>
            <p:cNvPr id="11" name="Picture 10"/>
            <p:cNvPicPr>
              <a:picLocks noChangeAspect="1"/>
            </p:cNvPicPr>
            <p:nvPr/>
          </p:nvPicPr>
          <p:blipFill>
            <a:blip r:embed="rId8"/>
            <a:stretch>
              <a:fillRect/>
            </a:stretch>
          </p:blipFill>
          <p:spPr>
            <a:xfrm>
              <a:off x="2452253" y="2805966"/>
              <a:ext cx="1932709" cy="1295415"/>
            </a:xfrm>
            <a:prstGeom prst="rect">
              <a:avLst/>
            </a:prstGeom>
          </p:spPr>
        </p:pic>
        <p:pic>
          <p:nvPicPr>
            <p:cNvPr id="12" name="Picture 11"/>
            <p:cNvPicPr>
              <a:picLocks noChangeAspect="1"/>
            </p:cNvPicPr>
            <p:nvPr/>
          </p:nvPicPr>
          <p:blipFill>
            <a:blip r:embed="rId9"/>
            <a:stretch>
              <a:fillRect/>
            </a:stretch>
          </p:blipFill>
          <p:spPr>
            <a:xfrm>
              <a:off x="4624321" y="2805966"/>
              <a:ext cx="1097172" cy="1509280"/>
            </a:xfrm>
            <a:prstGeom prst="rect">
              <a:avLst/>
            </a:prstGeom>
          </p:spPr>
        </p:pic>
      </p:grpSp>
      <p:sp>
        <p:nvSpPr>
          <p:cNvPr id="13" name="Rectangle 12"/>
          <p:cNvSpPr/>
          <p:nvPr/>
        </p:nvSpPr>
        <p:spPr>
          <a:xfrm>
            <a:off x="104176" y="116378"/>
            <a:ext cx="6629134" cy="51738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Rectangle 13"/>
          <p:cNvSpPr/>
          <p:nvPr/>
        </p:nvSpPr>
        <p:spPr>
          <a:xfrm>
            <a:off x="104176" y="5422819"/>
            <a:ext cx="6629134" cy="43653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799172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3559" y="0"/>
            <a:ext cx="5643832" cy="400110"/>
          </a:xfrm>
          <a:prstGeom prst="rect">
            <a:avLst/>
          </a:prstGeom>
        </p:spPr>
        <p:txBody>
          <a:bodyPr wrap="square">
            <a:spAutoFit/>
          </a:bodyPr>
          <a:lstStyle/>
          <a:p>
            <a:pPr algn="ctr"/>
            <a:r>
              <a:rPr lang="en-US" altLang="zh-HK" sz="2000" b="1" u="sng" dirty="0" smtClean="0">
                <a:latin typeface="OpenSans-Light"/>
              </a:rPr>
              <a:t>Automating Goal Seek and Solver</a:t>
            </a:r>
            <a:endParaRPr lang="zh-HK" altLang="en-US" sz="2000" b="1" u="sng" dirty="0"/>
          </a:p>
        </p:txBody>
      </p:sp>
      <p:grpSp>
        <p:nvGrpSpPr>
          <p:cNvPr id="14" name="Group 13"/>
          <p:cNvGrpSpPr/>
          <p:nvPr/>
        </p:nvGrpSpPr>
        <p:grpSpPr>
          <a:xfrm>
            <a:off x="346364" y="3097354"/>
            <a:ext cx="6407727" cy="2193472"/>
            <a:chOff x="394857" y="1574714"/>
            <a:chExt cx="6407727" cy="2193472"/>
          </a:xfrm>
        </p:grpSpPr>
        <p:grpSp>
          <p:nvGrpSpPr>
            <p:cNvPr id="10" name="Group 9"/>
            <p:cNvGrpSpPr/>
            <p:nvPr/>
          </p:nvGrpSpPr>
          <p:grpSpPr>
            <a:xfrm>
              <a:off x="394857" y="1574714"/>
              <a:ext cx="6407727" cy="2193472"/>
              <a:chOff x="450273" y="632604"/>
              <a:chExt cx="6407727" cy="2193472"/>
            </a:xfrm>
          </p:grpSpPr>
          <p:pic>
            <p:nvPicPr>
              <p:cNvPr id="8" name="Picture 7"/>
              <p:cNvPicPr>
                <a:picLocks noChangeAspect="1"/>
              </p:cNvPicPr>
              <p:nvPr/>
            </p:nvPicPr>
            <p:blipFill>
              <a:blip r:embed="rId2"/>
              <a:stretch>
                <a:fillRect/>
              </a:stretch>
            </p:blipFill>
            <p:spPr>
              <a:xfrm>
                <a:off x="450273" y="632604"/>
                <a:ext cx="4845024" cy="1017910"/>
              </a:xfrm>
              <a:prstGeom prst="rect">
                <a:avLst/>
              </a:prstGeom>
            </p:spPr>
          </p:pic>
          <p:pic>
            <p:nvPicPr>
              <p:cNvPr id="9" name="Picture 8"/>
              <p:cNvPicPr>
                <a:picLocks noChangeAspect="1"/>
              </p:cNvPicPr>
              <p:nvPr/>
            </p:nvPicPr>
            <p:blipFill>
              <a:blip r:embed="rId3"/>
              <a:stretch>
                <a:fillRect/>
              </a:stretch>
            </p:blipFill>
            <p:spPr>
              <a:xfrm>
                <a:off x="450273" y="1650514"/>
                <a:ext cx="6407727" cy="1175562"/>
              </a:xfrm>
              <a:prstGeom prst="rect">
                <a:avLst/>
              </a:prstGeom>
            </p:spPr>
          </p:pic>
        </p:grpSp>
        <p:sp>
          <p:nvSpPr>
            <p:cNvPr id="11" name="Rectangle 10"/>
            <p:cNvSpPr/>
            <p:nvPr/>
          </p:nvSpPr>
          <p:spPr>
            <a:xfrm>
              <a:off x="568143" y="2147455"/>
              <a:ext cx="46717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Rectangle 11"/>
            <p:cNvSpPr/>
            <p:nvPr/>
          </p:nvSpPr>
          <p:spPr>
            <a:xfrm>
              <a:off x="685906" y="3066105"/>
              <a:ext cx="6116677" cy="343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3" name="TextBox 12"/>
          <p:cNvSpPr txBox="1"/>
          <p:nvPr/>
        </p:nvSpPr>
        <p:spPr>
          <a:xfrm>
            <a:off x="252154" y="543099"/>
            <a:ext cx="6501937" cy="1569660"/>
          </a:xfrm>
          <a:prstGeom prst="rect">
            <a:avLst/>
          </a:prstGeom>
          <a:noFill/>
        </p:spPr>
        <p:txBody>
          <a:bodyPr wrap="square" rtlCol="0">
            <a:spAutoFit/>
          </a:bodyPr>
          <a:lstStyle/>
          <a:p>
            <a:pPr marL="228600" indent="-228600">
              <a:buAutoNum type="arabicParenR"/>
            </a:pPr>
            <a:r>
              <a:rPr lang="en-US" altLang="zh-HK" sz="1200" dirty="0" smtClean="0"/>
              <a:t>Record the Goal Seek or Solver procedures using Macro recording.  Then go into VBA and copy those codes into your Subs.</a:t>
            </a:r>
          </a:p>
          <a:p>
            <a:pPr marL="228600" indent="-228600">
              <a:buAutoNum type="arabicParenR"/>
            </a:pPr>
            <a:r>
              <a:rPr lang="en-US" altLang="zh-HK" sz="1200" dirty="0" smtClean="0"/>
              <a:t>In another Module, create your Subs and make Fro-Next Loops to repeat the optimization processes and place data into the table</a:t>
            </a:r>
          </a:p>
          <a:p>
            <a:pPr marL="228600" indent="-228600">
              <a:buAutoNum type="arabicParenR"/>
            </a:pPr>
            <a:r>
              <a:rPr lang="en-US" altLang="zh-HK" sz="1200" dirty="0" smtClean="0"/>
              <a:t>Modify the </a:t>
            </a:r>
            <a:r>
              <a:rPr lang="en-US" altLang="zh-HK" sz="1200" dirty="0" err="1" smtClean="0"/>
              <a:t>GoalSeek</a:t>
            </a:r>
            <a:r>
              <a:rPr lang="en-US" altLang="zh-HK" sz="1200" dirty="0" smtClean="0"/>
              <a:t> or </a:t>
            </a:r>
            <a:r>
              <a:rPr lang="en-US" altLang="zh-HK" sz="1200" dirty="0" err="1" smtClean="0"/>
              <a:t>Slover</a:t>
            </a:r>
            <a:r>
              <a:rPr lang="en-US" altLang="zh-HK" sz="1200" dirty="0" smtClean="0"/>
              <a:t> codes at “Goal:=“ and “</a:t>
            </a:r>
            <a:r>
              <a:rPr lang="en-US" altLang="zh-HK" sz="1200" dirty="0" err="1" smtClean="0"/>
              <a:t>ValueOf</a:t>
            </a:r>
            <a:r>
              <a:rPr lang="en-US" altLang="zh-HK" sz="1200" dirty="0" smtClean="0"/>
              <a:t>:=”.  Then add a line to place the optimized number into the correct place of table</a:t>
            </a:r>
          </a:p>
          <a:p>
            <a:pPr marL="228600" indent="-228600">
              <a:buAutoNum type="arabicParenR"/>
            </a:pPr>
            <a:r>
              <a:rPr lang="en-US" altLang="zh-HK" sz="1200" dirty="0" smtClean="0"/>
              <a:t>If the solver code has a function error, then go to VBA’s Tools </a:t>
            </a:r>
            <a:r>
              <a:rPr lang="en-US" altLang="zh-HK" sz="1200" dirty="0" err="1" smtClean="0"/>
              <a:t>Tabl</a:t>
            </a:r>
            <a:r>
              <a:rPr lang="en-US" altLang="zh-HK" sz="1200" dirty="0" smtClean="0"/>
              <a:t> -&gt; References -&gt; check the Solver Box </a:t>
            </a:r>
            <a:endParaRPr lang="zh-HK" altLang="en-US" sz="1200" dirty="0"/>
          </a:p>
        </p:txBody>
      </p:sp>
      <p:pic>
        <p:nvPicPr>
          <p:cNvPr id="15" name="Picture 14"/>
          <p:cNvPicPr>
            <a:picLocks noChangeAspect="1"/>
          </p:cNvPicPr>
          <p:nvPr/>
        </p:nvPicPr>
        <p:blipFill>
          <a:blip r:embed="rId4"/>
          <a:stretch>
            <a:fillRect/>
          </a:stretch>
        </p:blipFill>
        <p:spPr>
          <a:xfrm>
            <a:off x="1881454" y="1976411"/>
            <a:ext cx="2169685" cy="1004547"/>
          </a:xfrm>
          <a:prstGeom prst="rect">
            <a:avLst/>
          </a:prstGeom>
        </p:spPr>
      </p:pic>
      <p:pic>
        <p:nvPicPr>
          <p:cNvPr id="16" name="Picture 15"/>
          <p:cNvPicPr>
            <a:picLocks noChangeAspect="1"/>
          </p:cNvPicPr>
          <p:nvPr/>
        </p:nvPicPr>
        <p:blipFill>
          <a:blip r:embed="rId5"/>
          <a:stretch>
            <a:fillRect/>
          </a:stretch>
        </p:blipFill>
        <p:spPr>
          <a:xfrm>
            <a:off x="3669030" y="1554467"/>
            <a:ext cx="2680928" cy="109575"/>
          </a:xfrm>
          <a:prstGeom prst="rect">
            <a:avLst/>
          </a:prstGeom>
        </p:spPr>
      </p:pic>
    </p:spTree>
    <p:extLst>
      <p:ext uri="{BB962C8B-B14F-4D97-AF65-F5344CB8AC3E}">
        <p14:creationId xmlns:p14="http://schemas.microsoft.com/office/powerpoint/2010/main" val="2713705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559" y="0"/>
            <a:ext cx="5643832" cy="400110"/>
          </a:xfrm>
          <a:prstGeom prst="rect">
            <a:avLst/>
          </a:prstGeom>
        </p:spPr>
        <p:txBody>
          <a:bodyPr wrap="square">
            <a:spAutoFit/>
          </a:bodyPr>
          <a:lstStyle/>
          <a:p>
            <a:pPr algn="ctr"/>
            <a:r>
              <a:rPr lang="en-US" altLang="zh-HK" sz="2000" b="1" u="sng" dirty="0" smtClean="0">
                <a:latin typeface="OpenSans-Light"/>
              </a:rPr>
              <a:t>Circular Calculation</a:t>
            </a:r>
            <a:endParaRPr lang="zh-HK" altLang="en-US" sz="2000" b="1" u="sng" dirty="0"/>
          </a:p>
        </p:txBody>
      </p:sp>
      <p:pic>
        <p:nvPicPr>
          <p:cNvPr id="5" name="Picture 4"/>
          <p:cNvPicPr>
            <a:picLocks noChangeAspect="1"/>
          </p:cNvPicPr>
          <p:nvPr/>
        </p:nvPicPr>
        <p:blipFill>
          <a:blip r:embed="rId2"/>
          <a:stretch>
            <a:fillRect/>
          </a:stretch>
        </p:blipFill>
        <p:spPr>
          <a:xfrm>
            <a:off x="166710" y="550584"/>
            <a:ext cx="3386982" cy="2020210"/>
          </a:xfrm>
          <a:prstGeom prst="rect">
            <a:avLst/>
          </a:prstGeom>
        </p:spPr>
      </p:pic>
      <p:pic>
        <p:nvPicPr>
          <p:cNvPr id="7" name="Picture 6"/>
          <p:cNvPicPr>
            <a:picLocks noChangeAspect="1"/>
          </p:cNvPicPr>
          <p:nvPr/>
        </p:nvPicPr>
        <p:blipFill>
          <a:blip r:embed="rId3"/>
          <a:stretch>
            <a:fillRect/>
          </a:stretch>
        </p:blipFill>
        <p:spPr>
          <a:xfrm>
            <a:off x="284018" y="2709438"/>
            <a:ext cx="3051896" cy="1309483"/>
          </a:xfrm>
          <a:prstGeom prst="rect">
            <a:avLst/>
          </a:prstGeom>
        </p:spPr>
      </p:pic>
      <p:pic>
        <p:nvPicPr>
          <p:cNvPr id="8" name="Picture 7"/>
          <p:cNvPicPr>
            <a:picLocks noChangeAspect="1"/>
          </p:cNvPicPr>
          <p:nvPr/>
        </p:nvPicPr>
        <p:blipFill>
          <a:blip r:embed="rId4"/>
          <a:stretch>
            <a:fillRect/>
          </a:stretch>
        </p:blipFill>
        <p:spPr>
          <a:xfrm>
            <a:off x="3553692" y="2619384"/>
            <a:ext cx="1207945" cy="1225284"/>
          </a:xfrm>
          <a:prstGeom prst="rect">
            <a:avLst/>
          </a:prstGeom>
        </p:spPr>
      </p:pic>
      <p:sp>
        <p:nvSpPr>
          <p:cNvPr id="9" name="TextBox 8"/>
          <p:cNvSpPr txBox="1"/>
          <p:nvPr/>
        </p:nvSpPr>
        <p:spPr>
          <a:xfrm>
            <a:off x="5183504" y="983680"/>
            <a:ext cx="1674496" cy="938719"/>
          </a:xfrm>
          <a:prstGeom prst="rect">
            <a:avLst/>
          </a:prstGeom>
          <a:noFill/>
        </p:spPr>
        <p:txBody>
          <a:bodyPr wrap="square" rtlCol="0">
            <a:spAutoFit/>
          </a:bodyPr>
          <a:lstStyle/>
          <a:p>
            <a:r>
              <a:rPr lang="en-US" altLang="zh-HK" sz="1100" dirty="0" smtClean="0"/>
              <a:t>There will be an error if you try to do iterations without the correct settings, so follow the red box instructions. </a:t>
            </a:r>
            <a:endParaRPr lang="zh-HK" altLang="en-US" sz="1100" dirty="0"/>
          </a:p>
        </p:txBody>
      </p:sp>
      <p:sp>
        <p:nvSpPr>
          <p:cNvPr id="10" name="TextBox 9"/>
          <p:cNvSpPr txBox="1"/>
          <p:nvPr/>
        </p:nvSpPr>
        <p:spPr>
          <a:xfrm>
            <a:off x="4823982" y="3102569"/>
            <a:ext cx="1674496" cy="261610"/>
          </a:xfrm>
          <a:prstGeom prst="rect">
            <a:avLst/>
          </a:prstGeom>
          <a:noFill/>
        </p:spPr>
        <p:txBody>
          <a:bodyPr wrap="square" rtlCol="0">
            <a:spAutoFit/>
          </a:bodyPr>
          <a:lstStyle/>
          <a:p>
            <a:r>
              <a:rPr lang="en-US" altLang="zh-HK" sz="1100" dirty="0" smtClean="0"/>
              <a:t>Now it works!</a:t>
            </a:r>
            <a:endParaRPr lang="zh-HK" altLang="en-US" sz="1100" dirty="0"/>
          </a:p>
        </p:txBody>
      </p:sp>
      <p:pic>
        <p:nvPicPr>
          <p:cNvPr id="11" name="Picture 10"/>
          <p:cNvPicPr>
            <a:picLocks noChangeAspect="1"/>
          </p:cNvPicPr>
          <p:nvPr/>
        </p:nvPicPr>
        <p:blipFill>
          <a:blip r:embed="rId5"/>
          <a:stretch>
            <a:fillRect/>
          </a:stretch>
        </p:blipFill>
        <p:spPr>
          <a:xfrm>
            <a:off x="3893126" y="861444"/>
            <a:ext cx="1220933" cy="321298"/>
          </a:xfrm>
          <a:prstGeom prst="rect">
            <a:avLst/>
          </a:prstGeom>
        </p:spPr>
      </p:pic>
      <p:pic>
        <p:nvPicPr>
          <p:cNvPr id="12" name="Picture 11"/>
          <p:cNvPicPr>
            <a:picLocks noChangeAspect="1"/>
          </p:cNvPicPr>
          <p:nvPr/>
        </p:nvPicPr>
        <p:blipFill>
          <a:blip r:embed="rId6"/>
          <a:stretch>
            <a:fillRect/>
          </a:stretch>
        </p:blipFill>
        <p:spPr>
          <a:xfrm>
            <a:off x="3837450" y="1506666"/>
            <a:ext cx="1311331" cy="348422"/>
          </a:xfrm>
          <a:prstGeom prst="rect">
            <a:avLst/>
          </a:prstGeom>
        </p:spPr>
      </p:pic>
      <p:sp>
        <p:nvSpPr>
          <p:cNvPr id="13" name="Down Arrow 12"/>
          <p:cNvSpPr/>
          <p:nvPr/>
        </p:nvSpPr>
        <p:spPr>
          <a:xfrm>
            <a:off x="4441160" y="1226250"/>
            <a:ext cx="103909" cy="221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Rectangle 14"/>
          <p:cNvSpPr/>
          <p:nvPr/>
        </p:nvSpPr>
        <p:spPr>
          <a:xfrm>
            <a:off x="104176" y="481134"/>
            <a:ext cx="6629134" cy="36741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9" name="Group 18"/>
          <p:cNvGrpSpPr/>
          <p:nvPr/>
        </p:nvGrpSpPr>
        <p:grpSpPr>
          <a:xfrm>
            <a:off x="413962" y="4680300"/>
            <a:ext cx="6206756" cy="1350111"/>
            <a:chOff x="413962" y="4680300"/>
            <a:chExt cx="6206756" cy="1350111"/>
          </a:xfrm>
        </p:grpSpPr>
        <p:pic>
          <p:nvPicPr>
            <p:cNvPr id="16" name="Picture 15"/>
            <p:cNvPicPr>
              <a:picLocks noChangeAspect="1"/>
            </p:cNvPicPr>
            <p:nvPr/>
          </p:nvPicPr>
          <p:blipFill>
            <a:blip r:embed="rId7"/>
            <a:stretch>
              <a:fillRect/>
            </a:stretch>
          </p:blipFill>
          <p:spPr>
            <a:xfrm>
              <a:off x="413962" y="4680301"/>
              <a:ext cx="2586239" cy="1350110"/>
            </a:xfrm>
            <a:prstGeom prst="rect">
              <a:avLst/>
            </a:prstGeom>
          </p:spPr>
        </p:pic>
        <p:sp>
          <p:nvSpPr>
            <p:cNvPr id="17" name="TextBox 16"/>
            <p:cNvSpPr txBox="1"/>
            <p:nvPr/>
          </p:nvSpPr>
          <p:spPr>
            <a:xfrm>
              <a:off x="3000201" y="4680300"/>
              <a:ext cx="3620517" cy="600164"/>
            </a:xfrm>
            <a:prstGeom prst="rect">
              <a:avLst/>
            </a:prstGeom>
            <a:noFill/>
          </p:spPr>
          <p:txBody>
            <a:bodyPr wrap="square" rtlCol="0">
              <a:spAutoFit/>
            </a:bodyPr>
            <a:lstStyle/>
            <a:p>
              <a:r>
                <a:rPr lang="en-US" altLang="zh-HK" sz="1100" dirty="0" smtClean="0"/>
                <a:t>Sometimes one form of the equation won’t work, so need to rearrange the equation to another form and try the iteration again</a:t>
              </a:r>
              <a:endParaRPr lang="zh-HK" altLang="en-US" sz="1100" dirty="0"/>
            </a:p>
          </p:txBody>
        </p:sp>
        <p:sp>
          <p:nvSpPr>
            <p:cNvPr id="18" name="Rectangle 17"/>
            <p:cNvSpPr/>
            <p:nvPr/>
          </p:nvSpPr>
          <p:spPr>
            <a:xfrm>
              <a:off x="602778" y="5770818"/>
              <a:ext cx="990496" cy="131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20" name="Picture 19"/>
          <p:cNvPicPr>
            <a:picLocks noChangeAspect="1"/>
          </p:cNvPicPr>
          <p:nvPr/>
        </p:nvPicPr>
        <p:blipFill>
          <a:blip r:embed="rId8"/>
          <a:stretch>
            <a:fillRect/>
          </a:stretch>
        </p:blipFill>
        <p:spPr>
          <a:xfrm>
            <a:off x="1156854" y="6197800"/>
            <a:ext cx="2691680" cy="848953"/>
          </a:xfrm>
          <a:prstGeom prst="rect">
            <a:avLst/>
          </a:prstGeom>
        </p:spPr>
      </p:pic>
      <p:pic>
        <p:nvPicPr>
          <p:cNvPr id="21" name="Picture 20"/>
          <p:cNvPicPr>
            <a:picLocks noChangeAspect="1"/>
          </p:cNvPicPr>
          <p:nvPr/>
        </p:nvPicPr>
        <p:blipFill>
          <a:blip r:embed="rId9"/>
          <a:stretch>
            <a:fillRect/>
          </a:stretch>
        </p:blipFill>
        <p:spPr>
          <a:xfrm>
            <a:off x="4468092" y="6012248"/>
            <a:ext cx="920050" cy="1036378"/>
          </a:xfrm>
          <a:prstGeom prst="rect">
            <a:avLst/>
          </a:prstGeom>
        </p:spPr>
      </p:pic>
      <p:sp>
        <p:nvSpPr>
          <p:cNvPr id="22" name="Right Arrow 21"/>
          <p:cNvSpPr/>
          <p:nvPr/>
        </p:nvSpPr>
        <p:spPr>
          <a:xfrm>
            <a:off x="3989374" y="6494121"/>
            <a:ext cx="394854" cy="256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Rectangle 22"/>
          <p:cNvSpPr/>
          <p:nvPr/>
        </p:nvSpPr>
        <p:spPr>
          <a:xfrm>
            <a:off x="284018" y="4535622"/>
            <a:ext cx="6449292" cy="271723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304426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559" y="0"/>
            <a:ext cx="5643832" cy="400110"/>
          </a:xfrm>
          <a:prstGeom prst="rect">
            <a:avLst/>
          </a:prstGeom>
        </p:spPr>
        <p:txBody>
          <a:bodyPr wrap="square">
            <a:spAutoFit/>
          </a:bodyPr>
          <a:lstStyle/>
          <a:p>
            <a:pPr algn="ctr"/>
            <a:r>
              <a:rPr lang="en-US" altLang="zh-HK" sz="2000" b="1" u="sng" dirty="0" smtClean="0">
                <a:latin typeface="OpenSans-Light"/>
              </a:rPr>
              <a:t>Bisection Method – Make live changes</a:t>
            </a:r>
            <a:endParaRPr lang="zh-HK" altLang="en-US" sz="2000" b="1" u="sng" dirty="0"/>
          </a:p>
        </p:txBody>
      </p:sp>
      <p:pic>
        <p:nvPicPr>
          <p:cNvPr id="5" name="Picture 4"/>
          <p:cNvPicPr>
            <a:picLocks noChangeAspect="1"/>
          </p:cNvPicPr>
          <p:nvPr/>
        </p:nvPicPr>
        <p:blipFill>
          <a:blip r:embed="rId2"/>
          <a:stretch>
            <a:fillRect/>
          </a:stretch>
        </p:blipFill>
        <p:spPr>
          <a:xfrm>
            <a:off x="159327" y="561109"/>
            <a:ext cx="3942984" cy="2011293"/>
          </a:xfrm>
          <a:prstGeom prst="rect">
            <a:avLst/>
          </a:prstGeom>
        </p:spPr>
      </p:pic>
      <p:pic>
        <p:nvPicPr>
          <p:cNvPr id="6" name="Picture 5"/>
          <p:cNvPicPr>
            <a:picLocks noChangeAspect="1"/>
          </p:cNvPicPr>
          <p:nvPr/>
        </p:nvPicPr>
        <p:blipFill>
          <a:blip r:embed="rId3"/>
          <a:stretch>
            <a:fillRect/>
          </a:stretch>
        </p:blipFill>
        <p:spPr>
          <a:xfrm>
            <a:off x="4232563" y="561109"/>
            <a:ext cx="2556165" cy="2094783"/>
          </a:xfrm>
          <a:prstGeom prst="rect">
            <a:avLst/>
          </a:prstGeom>
        </p:spPr>
      </p:pic>
      <p:sp>
        <p:nvSpPr>
          <p:cNvPr id="7" name="TextBox 6"/>
          <p:cNvSpPr txBox="1"/>
          <p:nvPr/>
        </p:nvSpPr>
        <p:spPr>
          <a:xfrm>
            <a:off x="4418038" y="2562975"/>
            <a:ext cx="2228495" cy="253916"/>
          </a:xfrm>
          <a:prstGeom prst="rect">
            <a:avLst/>
          </a:prstGeom>
          <a:noFill/>
        </p:spPr>
        <p:txBody>
          <a:bodyPr wrap="none" rtlCol="0">
            <a:spAutoFit/>
          </a:bodyPr>
          <a:lstStyle/>
          <a:p>
            <a:r>
              <a:rPr lang="en-US" altLang="zh-HK" sz="1050" b="1" dirty="0" smtClean="0">
                <a:solidFill>
                  <a:srgbClr val="FF0000"/>
                </a:solidFill>
              </a:rPr>
              <a:t>So we can eliminate the blue section</a:t>
            </a:r>
            <a:endParaRPr lang="zh-HK" altLang="en-US" sz="1050" b="1" dirty="0">
              <a:solidFill>
                <a:srgbClr val="FF0000"/>
              </a:solidFill>
            </a:endParaRPr>
          </a:p>
        </p:txBody>
      </p:sp>
      <p:grpSp>
        <p:nvGrpSpPr>
          <p:cNvPr id="11" name="Group 10"/>
          <p:cNvGrpSpPr/>
          <p:nvPr/>
        </p:nvGrpSpPr>
        <p:grpSpPr>
          <a:xfrm>
            <a:off x="228196" y="2816891"/>
            <a:ext cx="2972204" cy="1630418"/>
            <a:chOff x="228196" y="2816891"/>
            <a:chExt cx="3685714" cy="2036706"/>
          </a:xfrm>
        </p:grpSpPr>
        <p:pic>
          <p:nvPicPr>
            <p:cNvPr id="9" name="Picture 8"/>
            <p:cNvPicPr>
              <a:picLocks noChangeAspect="1"/>
            </p:cNvPicPr>
            <p:nvPr/>
          </p:nvPicPr>
          <p:blipFill>
            <a:blip r:embed="rId4"/>
            <a:stretch>
              <a:fillRect/>
            </a:stretch>
          </p:blipFill>
          <p:spPr>
            <a:xfrm>
              <a:off x="228196" y="2816891"/>
              <a:ext cx="3685714" cy="2036706"/>
            </a:xfrm>
            <a:prstGeom prst="rect">
              <a:avLst/>
            </a:prstGeom>
          </p:spPr>
        </p:pic>
        <p:pic>
          <p:nvPicPr>
            <p:cNvPr id="10" name="Picture 9"/>
            <p:cNvPicPr>
              <a:picLocks noChangeAspect="1"/>
            </p:cNvPicPr>
            <p:nvPr/>
          </p:nvPicPr>
          <p:blipFill>
            <a:blip r:embed="rId5"/>
            <a:stretch>
              <a:fillRect/>
            </a:stretch>
          </p:blipFill>
          <p:spPr>
            <a:xfrm>
              <a:off x="1011381" y="3508105"/>
              <a:ext cx="749993" cy="544350"/>
            </a:xfrm>
            <a:prstGeom prst="rect">
              <a:avLst/>
            </a:prstGeom>
          </p:spPr>
        </p:pic>
      </p:grpSp>
      <p:pic>
        <p:nvPicPr>
          <p:cNvPr id="12" name="Picture 11"/>
          <p:cNvPicPr>
            <a:picLocks noChangeAspect="1"/>
          </p:cNvPicPr>
          <p:nvPr/>
        </p:nvPicPr>
        <p:blipFill>
          <a:blip r:embed="rId6"/>
          <a:stretch>
            <a:fillRect/>
          </a:stretch>
        </p:blipFill>
        <p:spPr>
          <a:xfrm>
            <a:off x="3602182" y="2943572"/>
            <a:ext cx="1791998" cy="1489883"/>
          </a:xfrm>
          <a:prstGeom prst="rect">
            <a:avLst/>
          </a:prstGeom>
        </p:spPr>
      </p:pic>
      <p:pic>
        <p:nvPicPr>
          <p:cNvPr id="13" name="Picture 12"/>
          <p:cNvPicPr>
            <a:picLocks noChangeAspect="1"/>
          </p:cNvPicPr>
          <p:nvPr/>
        </p:nvPicPr>
        <p:blipFill>
          <a:blip r:embed="rId7"/>
          <a:stretch>
            <a:fillRect/>
          </a:stretch>
        </p:blipFill>
        <p:spPr>
          <a:xfrm>
            <a:off x="159326" y="4599708"/>
            <a:ext cx="2944091" cy="1905561"/>
          </a:xfrm>
          <a:prstGeom prst="rect">
            <a:avLst/>
          </a:prstGeom>
        </p:spPr>
      </p:pic>
      <p:pic>
        <p:nvPicPr>
          <p:cNvPr id="14" name="Picture 13"/>
          <p:cNvPicPr>
            <a:picLocks noChangeAspect="1"/>
          </p:cNvPicPr>
          <p:nvPr/>
        </p:nvPicPr>
        <p:blipFill>
          <a:blip r:embed="rId8"/>
          <a:stretch>
            <a:fillRect/>
          </a:stretch>
        </p:blipFill>
        <p:spPr>
          <a:xfrm>
            <a:off x="3396249" y="4621961"/>
            <a:ext cx="3461751" cy="1861053"/>
          </a:xfrm>
          <a:prstGeom prst="rect">
            <a:avLst/>
          </a:prstGeom>
        </p:spPr>
      </p:pic>
      <p:pic>
        <p:nvPicPr>
          <p:cNvPr id="15" name="Picture 14"/>
          <p:cNvPicPr>
            <a:picLocks noChangeAspect="1"/>
          </p:cNvPicPr>
          <p:nvPr/>
        </p:nvPicPr>
        <p:blipFill>
          <a:blip r:embed="rId9"/>
          <a:stretch>
            <a:fillRect/>
          </a:stretch>
        </p:blipFill>
        <p:spPr>
          <a:xfrm>
            <a:off x="65352" y="6608821"/>
            <a:ext cx="2870193" cy="1579215"/>
          </a:xfrm>
          <a:prstGeom prst="rect">
            <a:avLst/>
          </a:prstGeom>
        </p:spPr>
      </p:pic>
      <p:pic>
        <p:nvPicPr>
          <p:cNvPr id="16" name="Picture 15"/>
          <p:cNvPicPr>
            <a:picLocks noChangeAspect="1"/>
          </p:cNvPicPr>
          <p:nvPr/>
        </p:nvPicPr>
        <p:blipFill>
          <a:blip r:embed="rId10"/>
          <a:stretch>
            <a:fillRect/>
          </a:stretch>
        </p:blipFill>
        <p:spPr>
          <a:xfrm>
            <a:off x="3029324" y="6577764"/>
            <a:ext cx="3757284" cy="2171381"/>
          </a:xfrm>
          <a:prstGeom prst="rect">
            <a:avLst/>
          </a:prstGeom>
        </p:spPr>
      </p:pic>
    </p:spTree>
    <p:extLst>
      <p:ext uri="{BB962C8B-B14F-4D97-AF65-F5344CB8AC3E}">
        <p14:creationId xmlns:p14="http://schemas.microsoft.com/office/powerpoint/2010/main" val="959787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737" y="1148780"/>
            <a:ext cx="4771915" cy="2240000"/>
          </a:xfrm>
          <a:prstGeom prst="rect">
            <a:avLst/>
          </a:prstGeom>
        </p:spPr>
      </p:pic>
      <p:pic>
        <p:nvPicPr>
          <p:cNvPr id="3" name="Picture 2"/>
          <p:cNvPicPr>
            <a:picLocks noChangeAspect="1"/>
          </p:cNvPicPr>
          <p:nvPr/>
        </p:nvPicPr>
        <p:blipFill>
          <a:blip r:embed="rId3"/>
          <a:stretch>
            <a:fillRect/>
          </a:stretch>
        </p:blipFill>
        <p:spPr>
          <a:xfrm>
            <a:off x="1013178" y="3638379"/>
            <a:ext cx="5003032" cy="2267875"/>
          </a:xfrm>
          <a:prstGeom prst="rect">
            <a:avLst/>
          </a:prstGeom>
        </p:spPr>
      </p:pic>
      <p:pic>
        <p:nvPicPr>
          <p:cNvPr id="4" name="Picture 3"/>
          <p:cNvPicPr>
            <a:picLocks noChangeAspect="1"/>
          </p:cNvPicPr>
          <p:nvPr/>
        </p:nvPicPr>
        <p:blipFill>
          <a:blip r:embed="rId4"/>
          <a:stretch>
            <a:fillRect/>
          </a:stretch>
        </p:blipFill>
        <p:spPr>
          <a:xfrm>
            <a:off x="692727" y="6139888"/>
            <a:ext cx="4884212" cy="1718185"/>
          </a:xfrm>
          <a:prstGeom prst="rect">
            <a:avLst/>
          </a:prstGeom>
        </p:spPr>
      </p:pic>
      <p:sp>
        <p:nvSpPr>
          <p:cNvPr id="5" name="TextBox 4"/>
          <p:cNvSpPr txBox="1"/>
          <p:nvPr/>
        </p:nvSpPr>
        <p:spPr>
          <a:xfrm>
            <a:off x="232756" y="133004"/>
            <a:ext cx="6625244" cy="938719"/>
          </a:xfrm>
          <a:prstGeom prst="rect">
            <a:avLst/>
          </a:prstGeom>
          <a:noFill/>
        </p:spPr>
        <p:txBody>
          <a:bodyPr wrap="square" rtlCol="0">
            <a:spAutoFit/>
          </a:bodyPr>
          <a:lstStyle/>
          <a:p>
            <a:r>
              <a:rPr lang="en-US" altLang="zh-HK" sz="1100" dirty="0" smtClean="0">
                <a:solidFill>
                  <a:srgbClr val="FF0000"/>
                </a:solidFill>
              </a:rPr>
              <a:t>Now we apply the bisection method to solving the Fuel Tank problem, see the </a:t>
            </a:r>
            <a:r>
              <a:rPr lang="en-US" altLang="zh-HK" sz="1100" dirty="0">
                <a:solidFill>
                  <a:srgbClr val="FF0000"/>
                </a:solidFill>
              </a:rPr>
              <a:t>file called Fuel-Tank Bisecting Method Live </a:t>
            </a:r>
            <a:r>
              <a:rPr lang="en-US" altLang="zh-HK" sz="1100" dirty="0" smtClean="0">
                <a:solidFill>
                  <a:srgbClr val="FF0000"/>
                </a:solidFill>
              </a:rPr>
              <a:t>Solution.xlsm </a:t>
            </a:r>
          </a:p>
          <a:p>
            <a:endParaRPr lang="en-US" altLang="zh-HK" sz="1100" dirty="0">
              <a:solidFill>
                <a:srgbClr val="FF0000"/>
              </a:solidFill>
            </a:endParaRPr>
          </a:p>
          <a:p>
            <a:r>
              <a:rPr lang="en-US" altLang="zh-HK" sz="1100" dirty="0">
                <a:solidFill>
                  <a:srgbClr val="FF0000"/>
                </a:solidFill>
              </a:rPr>
              <a:t>https://www.coursera.org/learn/excel-vba-for-creative-problem-solving-part-1/lecture/5rZ3x/implementing-a-live-solution-of-the-bisection-method-to-solve-a-case-study</a:t>
            </a:r>
            <a:endParaRPr lang="zh-HK" altLang="en-US" sz="1100" dirty="0">
              <a:solidFill>
                <a:srgbClr val="FF0000"/>
              </a:solidFill>
            </a:endParaRPr>
          </a:p>
        </p:txBody>
      </p:sp>
    </p:spTree>
    <p:extLst>
      <p:ext uri="{BB962C8B-B14F-4D97-AF65-F5344CB8AC3E}">
        <p14:creationId xmlns:p14="http://schemas.microsoft.com/office/powerpoint/2010/main" val="2086476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464" y="559489"/>
            <a:ext cx="3469173" cy="2170457"/>
          </a:xfrm>
          <a:prstGeom prst="rect">
            <a:avLst/>
          </a:prstGeom>
        </p:spPr>
      </p:pic>
      <p:pic>
        <p:nvPicPr>
          <p:cNvPr id="4" name="Picture 3"/>
          <p:cNvPicPr>
            <a:picLocks noChangeAspect="1"/>
          </p:cNvPicPr>
          <p:nvPr/>
        </p:nvPicPr>
        <p:blipFill>
          <a:blip r:embed="rId3"/>
          <a:stretch>
            <a:fillRect/>
          </a:stretch>
        </p:blipFill>
        <p:spPr>
          <a:xfrm>
            <a:off x="3710608" y="559489"/>
            <a:ext cx="2996720" cy="1889342"/>
          </a:xfrm>
          <a:prstGeom prst="rect">
            <a:avLst/>
          </a:prstGeom>
        </p:spPr>
      </p:pic>
      <p:pic>
        <p:nvPicPr>
          <p:cNvPr id="5" name="Picture 4"/>
          <p:cNvPicPr>
            <a:picLocks noChangeAspect="1"/>
          </p:cNvPicPr>
          <p:nvPr/>
        </p:nvPicPr>
        <p:blipFill>
          <a:blip r:embed="rId4"/>
          <a:stretch>
            <a:fillRect/>
          </a:stretch>
        </p:blipFill>
        <p:spPr>
          <a:xfrm>
            <a:off x="357807" y="2973094"/>
            <a:ext cx="5413099" cy="2637544"/>
          </a:xfrm>
          <a:prstGeom prst="rect">
            <a:avLst/>
          </a:prstGeom>
        </p:spPr>
      </p:pic>
      <p:sp>
        <p:nvSpPr>
          <p:cNvPr id="6" name="Rectangle 5"/>
          <p:cNvSpPr/>
          <p:nvPr/>
        </p:nvSpPr>
        <p:spPr>
          <a:xfrm>
            <a:off x="299136" y="5610638"/>
            <a:ext cx="6558864" cy="1754326"/>
          </a:xfrm>
          <a:prstGeom prst="rect">
            <a:avLst/>
          </a:prstGeom>
        </p:spPr>
        <p:txBody>
          <a:bodyPr wrap="square">
            <a:spAutoFit/>
          </a:bodyPr>
          <a:lstStyle/>
          <a:p>
            <a:r>
              <a:rPr lang="en-US" altLang="zh-HK" sz="1200" dirty="0">
                <a:solidFill>
                  <a:srgbClr val="373A3C"/>
                </a:solidFill>
                <a:latin typeface="OpenSans"/>
              </a:rPr>
              <a:t>After we have d, we're going to calculate </a:t>
            </a:r>
            <a:r>
              <a:rPr lang="en-US" altLang="zh-HK" sz="1200" dirty="0" smtClean="0">
                <a:solidFill>
                  <a:srgbClr val="373A3C"/>
                </a:solidFill>
                <a:latin typeface="OpenSans"/>
              </a:rPr>
              <a:t>this </a:t>
            </a:r>
            <a:r>
              <a:rPr lang="en-US" altLang="zh-HK" sz="1200" dirty="0">
                <a:solidFill>
                  <a:srgbClr val="373A3C"/>
                </a:solidFill>
                <a:latin typeface="OpenSans"/>
              </a:rPr>
              <a:t> parameter known x1, which is d above a</a:t>
            </a:r>
            <a:r>
              <a:rPr lang="en-US" altLang="zh-HK" sz="1200" dirty="0" smtClean="0">
                <a:solidFill>
                  <a:srgbClr val="373A3C"/>
                </a:solidFill>
                <a:latin typeface="OpenSans"/>
              </a:rPr>
              <a:t>. </a:t>
            </a:r>
            <a:r>
              <a:rPr lang="en-US" altLang="zh-HK" sz="1200" dirty="0">
                <a:solidFill>
                  <a:srgbClr val="373A3C"/>
                </a:solidFill>
                <a:latin typeface="OpenSans"/>
              </a:rPr>
              <a:t> We then go down a value d from b to compute x2</a:t>
            </a:r>
            <a:r>
              <a:rPr lang="en-US" altLang="zh-HK" sz="1200" dirty="0" smtClean="0">
                <a:solidFill>
                  <a:srgbClr val="373A3C"/>
                </a:solidFill>
                <a:latin typeface="OpenSans"/>
              </a:rPr>
              <a:t>. </a:t>
            </a:r>
            <a:r>
              <a:rPr lang="en-US" altLang="zh-HK" sz="1200" dirty="0">
                <a:solidFill>
                  <a:srgbClr val="373A3C"/>
                </a:solidFill>
                <a:latin typeface="OpenSans"/>
              </a:rPr>
              <a:t> Next, we find f(x1) and f(x2), </a:t>
            </a:r>
            <a:r>
              <a:rPr lang="en-US" altLang="zh-HK" sz="1200" dirty="0" smtClean="0">
                <a:solidFill>
                  <a:srgbClr val="373A3C"/>
                </a:solidFill>
                <a:latin typeface="OpenSans"/>
              </a:rPr>
              <a:t>and we </a:t>
            </a:r>
            <a:r>
              <a:rPr lang="en-US" altLang="zh-HK" sz="1200" dirty="0">
                <a:solidFill>
                  <a:srgbClr val="373A3C"/>
                </a:solidFill>
                <a:latin typeface="OpenSans"/>
              </a:rPr>
              <a:t>do a comparison between those two function values</a:t>
            </a:r>
            <a:r>
              <a:rPr lang="en-US" altLang="zh-HK" sz="1200" dirty="0" smtClean="0">
                <a:solidFill>
                  <a:srgbClr val="373A3C"/>
                </a:solidFill>
                <a:latin typeface="OpenSans"/>
              </a:rPr>
              <a:t>. If </a:t>
            </a:r>
            <a:r>
              <a:rPr lang="en-US" altLang="zh-HK" sz="1200" dirty="0">
                <a:solidFill>
                  <a:srgbClr val="373A3C"/>
                </a:solidFill>
                <a:latin typeface="OpenSans"/>
              </a:rPr>
              <a:t>f(x1) is less than f(x2) as shown in this diagram</a:t>
            </a:r>
            <a:r>
              <a:rPr lang="en-US" altLang="zh-HK" sz="1200" dirty="0" smtClean="0">
                <a:solidFill>
                  <a:srgbClr val="373A3C"/>
                </a:solidFill>
                <a:latin typeface="OpenSans"/>
              </a:rPr>
              <a:t>, then </a:t>
            </a:r>
            <a:r>
              <a:rPr lang="en-US" altLang="zh-HK" sz="1200" dirty="0">
                <a:solidFill>
                  <a:srgbClr val="373A3C"/>
                </a:solidFill>
                <a:latin typeface="OpenSans"/>
              </a:rPr>
              <a:t>that means that we're going to eliminate everything to the left of x2</a:t>
            </a:r>
            <a:r>
              <a:rPr lang="en-US" altLang="zh-HK" sz="1200" dirty="0" smtClean="0">
                <a:solidFill>
                  <a:srgbClr val="373A3C"/>
                </a:solidFill>
                <a:latin typeface="OpenSans"/>
              </a:rPr>
              <a:t>. So </a:t>
            </a:r>
            <a:r>
              <a:rPr lang="en-US" altLang="zh-HK" sz="1200" dirty="0">
                <a:solidFill>
                  <a:srgbClr val="373A3C"/>
                </a:solidFill>
                <a:latin typeface="OpenSans"/>
              </a:rPr>
              <a:t>we're just going to cross all that out similar to bisection</a:t>
            </a:r>
            <a:r>
              <a:rPr lang="en-US" altLang="zh-HK" sz="1200" dirty="0" smtClean="0">
                <a:solidFill>
                  <a:srgbClr val="373A3C"/>
                </a:solidFill>
                <a:latin typeface="OpenSans"/>
              </a:rPr>
              <a:t>, where </a:t>
            </a:r>
            <a:r>
              <a:rPr lang="en-US" altLang="zh-HK" sz="1200" dirty="0">
                <a:solidFill>
                  <a:srgbClr val="373A3C"/>
                </a:solidFill>
                <a:latin typeface="OpenSans"/>
              </a:rPr>
              <a:t>you're eliminating a lot of your integral</a:t>
            </a:r>
            <a:r>
              <a:rPr lang="en-US" altLang="zh-HK" sz="1200" dirty="0" smtClean="0">
                <a:solidFill>
                  <a:srgbClr val="373A3C"/>
                </a:solidFill>
                <a:latin typeface="OpenSans"/>
              </a:rPr>
              <a:t>. Now </a:t>
            </a:r>
            <a:r>
              <a:rPr lang="en-US" altLang="zh-HK" sz="1200" dirty="0">
                <a:solidFill>
                  <a:srgbClr val="373A3C"/>
                </a:solidFill>
                <a:latin typeface="OpenSans"/>
              </a:rPr>
              <a:t>in this case we're not quite eliminating 50% as we did </a:t>
            </a:r>
            <a:r>
              <a:rPr lang="en-US" altLang="zh-HK" sz="1200" dirty="0" smtClean="0">
                <a:solidFill>
                  <a:srgbClr val="373A3C"/>
                </a:solidFill>
                <a:latin typeface="OpenSans"/>
              </a:rPr>
              <a:t>in the </a:t>
            </a:r>
            <a:r>
              <a:rPr lang="en-US" altLang="zh-HK" sz="1200" dirty="0">
                <a:solidFill>
                  <a:srgbClr val="373A3C"/>
                </a:solidFill>
                <a:latin typeface="OpenSans"/>
              </a:rPr>
              <a:t>bisection method</a:t>
            </a:r>
            <a:r>
              <a:rPr lang="en-US" altLang="zh-HK" sz="1200" dirty="0" smtClean="0">
                <a:latin typeface="OpenSans"/>
              </a:rPr>
              <a:t>. We're </a:t>
            </a:r>
            <a:r>
              <a:rPr lang="en-US" altLang="zh-HK" sz="1200" dirty="0">
                <a:latin typeface="OpenSans"/>
              </a:rPr>
              <a:t>eliminating about 38%, which is 1 minus the golden ratio</a:t>
            </a:r>
            <a:r>
              <a:rPr lang="en-US" altLang="zh-HK" sz="1200" dirty="0" smtClean="0">
                <a:latin typeface="OpenSans"/>
              </a:rPr>
              <a:t>. So </a:t>
            </a:r>
            <a:r>
              <a:rPr lang="en-US" altLang="zh-HK" sz="1200" dirty="0">
                <a:latin typeface="OpenSans"/>
              </a:rPr>
              <a:t>if this happens, then x2 becomes </a:t>
            </a:r>
            <a:r>
              <a:rPr lang="en-US" altLang="zh-HK" sz="1200" dirty="0">
                <a:solidFill>
                  <a:srgbClr val="373A3C"/>
                </a:solidFill>
                <a:latin typeface="OpenSans"/>
              </a:rPr>
              <a:t>the new a.</a:t>
            </a:r>
          </a:p>
          <a:p>
            <a:r>
              <a:rPr lang="en-US" altLang="zh-HK" sz="1200" dirty="0">
                <a:solidFill>
                  <a:srgbClr val="373A3C"/>
                </a:solidFill>
                <a:latin typeface="OpenSans"/>
              </a:rPr>
              <a:t> </a:t>
            </a:r>
            <a:endParaRPr lang="zh-HK" altLang="en-US" sz="1200" dirty="0"/>
          </a:p>
        </p:txBody>
      </p:sp>
      <p:pic>
        <p:nvPicPr>
          <p:cNvPr id="2" name="Picture 1"/>
          <p:cNvPicPr>
            <a:picLocks noChangeAspect="1"/>
          </p:cNvPicPr>
          <p:nvPr/>
        </p:nvPicPr>
        <p:blipFill>
          <a:blip r:embed="rId5"/>
          <a:stretch>
            <a:fillRect/>
          </a:stretch>
        </p:blipFill>
        <p:spPr>
          <a:xfrm>
            <a:off x="1083056" y="7057040"/>
            <a:ext cx="5255104" cy="2623825"/>
          </a:xfrm>
          <a:prstGeom prst="rect">
            <a:avLst/>
          </a:prstGeom>
        </p:spPr>
      </p:pic>
      <p:sp>
        <p:nvSpPr>
          <p:cNvPr id="7" name="Rectangle 6"/>
          <p:cNvSpPr/>
          <p:nvPr/>
        </p:nvSpPr>
        <p:spPr>
          <a:xfrm>
            <a:off x="623559" y="0"/>
            <a:ext cx="5643832" cy="400110"/>
          </a:xfrm>
          <a:prstGeom prst="rect">
            <a:avLst/>
          </a:prstGeom>
        </p:spPr>
        <p:txBody>
          <a:bodyPr wrap="square">
            <a:spAutoFit/>
          </a:bodyPr>
          <a:lstStyle/>
          <a:p>
            <a:pPr algn="ctr"/>
            <a:r>
              <a:rPr lang="en-US" altLang="zh-HK" sz="2000" b="1" u="sng" dirty="0" smtClean="0">
                <a:latin typeface="OpenSans-Light"/>
              </a:rPr>
              <a:t>Golden Ratio Method</a:t>
            </a:r>
            <a:endParaRPr lang="zh-HK" altLang="en-US" sz="2000" b="1" u="sng" dirty="0"/>
          </a:p>
        </p:txBody>
      </p:sp>
    </p:spTree>
    <p:extLst>
      <p:ext uri="{BB962C8B-B14F-4D97-AF65-F5344CB8AC3E}">
        <p14:creationId xmlns:p14="http://schemas.microsoft.com/office/powerpoint/2010/main" val="3460180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3143" y="513272"/>
            <a:ext cx="5230842" cy="953219"/>
            <a:chOff x="514350" y="4343400"/>
            <a:chExt cx="5829300" cy="1408983"/>
          </a:xfrm>
        </p:grpSpPr>
        <p:pic>
          <p:nvPicPr>
            <p:cNvPr id="2" name="Picture 1"/>
            <p:cNvPicPr>
              <a:picLocks noChangeAspect="1"/>
            </p:cNvPicPr>
            <p:nvPr/>
          </p:nvPicPr>
          <p:blipFill>
            <a:blip r:embed="rId2"/>
            <a:stretch>
              <a:fillRect/>
            </a:stretch>
          </p:blipFill>
          <p:spPr>
            <a:xfrm>
              <a:off x="514350" y="4343400"/>
              <a:ext cx="5829300" cy="1219200"/>
            </a:xfrm>
            <a:prstGeom prst="rect">
              <a:avLst/>
            </a:prstGeom>
          </p:spPr>
        </p:pic>
        <p:pic>
          <p:nvPicPr>
            <p:cNvPr id="3" name="Picture 2"/>
            <p:cNvPicPr>
              <a:picLocks noChangeAspect="1"/>
            </p:cNvPicPr>
            <p:nvPr/>
          </p:nvPicPr>
          <p:blipFill>
            <a:blip r:embed="rId3"/>
            <a:stretch>
              <a:fillRect/>
            </a:stretch>
          </p:blipFill>
          <p:spPr>
            <a:xfrm>
              <a:off x="2055693" y="5439640"/>
              <a:ext cx="2223009" cy="312743"/>
            </a:xfrm>
            <a:prstGeom prst="rect">
              <a:avLst/>
            </a:prstGeom>
          </p:spPr>
        </p:pic>
      </p:grpSp>
      <p:pic>
        <p:nvPicPr>
          <p:cNvPr id="5" name="Picture 4"/>
          <p:cNvPicPr>
            <a:picLocks noChangeAspect="1"/>
          </p:cNvPicPr>
          <p:nvPr/>
        </p:nvPicPr>
        <p:blipFill>
          <a:blip r:embed="rId4"/>
          <a:stretch>
            <a:fillRect/>
          </a:stretch>
        </p:blipFill>
        <p:spPr>
          <a:xfrm>
            <a:off x="773143" y="1512290"/>
            <a:ext cx="5564038" cy="2716985"/>
          </a:xfrm>
          <a:prstGeom prst="rect">
            <a:avLst/>
          </a:prstGeom>
        </p:spPr>
      </p:pic>
      <p:pic>
        <p:nvPicPr>
          <p:cNvPr id="6" name="Picture 5"/>
          <p:cNvPicPr>
            <a:picLocks noChangeAspect="1"/>
          </p:cNvPicPr>
          <p:nvPr/>
        </p:nvPicPr>
        <p:blipFill>
          <a:blip r:embed="rId5"/>
          <a:stretch>
            <a:fillRect/>
          </a:stretch>
        </p:blipFill>
        <p:spPr>
          <a:xfrm>
            <a:off x="755890" y="4246528"/>
            <a:ext cx="5718548" cy="2815173"/>
          </a:xfrm>
          <a:prstGeom prst="rect">
            <a:avLst/>
          </a:prstGeom>
        </p:spPr>
      </p:pic>
      <p:pic>
        <p:nvPicPr>
          <p:cNvPr id="7" name="Picture 6"/>
          <p:cNvPicPr>
            <a:picLocks noChangeAspect="1"/>
          </p:cNvPicPr>
          <p:nvPr/>
        </p:nvPicPr>
        <p:blipFill>
          <a:blip r:embed="rId6"/>
          <a:stretch>
            <a:fillRect/>
          </a:stretch>
        </p:blipFill>
        <p:spPr>
          <a:xfrm>
            <a:off x="807649" y="7014994"/>
            <a:ext cx="5529532" cy="2717287"/>
          </a:xfrm>
          <a:prstGeom prst="rect">
            <a:avLst/>
          </a:prstGeom>
        </p:spPr>
      </p:pic>
    </p:spTree>
    <p:extLst>
      <p:ext uri="{BB962C8B-B14F-4D97-AF65-F5344CB8AC3E}">
        <p14:creationId xmlns:p14="http://schemas.microsoft.com/office/powerpoint/2010/main" val="208966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7479" y="512828"/>
            <a:ext cx="3887368" cy="964535"/>
          </a:xfrm>
          <a:prstGeom prst="rect">
            <a:avLst/>
          </a:prstGeom>
        </p:spPr>
      </p:pic>
      <p:pic>
        <p:nvPicPr>
          <p:cNvPr id="5" name="Picture 4"/>
          <p:cNvPicPr>
            <a:picLocks noChangeAspect="1"/>
          </p:cNvPicPr>
          <p:nvPr/>
        </p:nvPicPr>
        <p:blipFill>
          <a:blip r:embed="rId3"/>
          <a:stretch>
            <a:fillRect/>
          </a:stretch>
        </p:blipFill>
        <p:spPr>
          <a:xfrm>
            <a:off x="1397479" y="1853043"/>
            <a:ext cx="3887368" cy="414180"/>
          </a:xfrm>
          <a:prstGeom prst="rect">
            <a:avLst/>
          </a:prstGeom>
        </p:spPr>
      </p:pic>
      <p:pic>
        <p:nvPicPr>
          <p:cNvPr id="6" name="Picture 5"/>
          <p:cNvPicPr>
            <a:picLocks noChangeAspect="1"/>
          </p:cNvPicPr>
          <p:nvPr/>
        </p:nvPicPr>
        <p:blipFill>
          <a:blip r:embed="rId4"/>
          <a:stretch>
            <a:fillRect/>
          </a:stretch>
        </p:blipFill>
        <p:spPr>
          <a:xfrm>
            <a:off x="1344400" y="2498428"/>
            <a:ext cx="3968155" cy="496759"/>
          </a:xfrm>
          <a:prstGeom prst="rect">
            <a:avLst/>
          </a:prstGeom>
        </p:spPr>
      </p:pic>
      <p:pic>
        <p:nvPicPr>
          <p:cNvPr id="7" name="Picture 6"/>
          <p:cNvPicPr>
            <a:picLocks noChangeAspect="1"/>
          </p:cNvPicPr>
          <p:nvPr/>
        </p:nvPicPr>
        <p:blipFill>
          <a:blip r:embed="rId5"/>
          <a:stretch>
            <a:fillRect/>
          </a:stretch>
        </p:blipFill>
        <p:spPr>
          <a:xfrm>
            <a:off x="1344400" y="3197344"/>
            <a:ext cx="3968155" cy="438273"/>
          </a:xfrm>
          <a:prstGeom prst="rect">
            <a:avLst/>
          </a:prstGeom>
        </p:spPr>
      </p:pic>
      <p:pic>
        <p:nvPicPr>
          <p:cNvPr id="8" name="Picture 7"/>
          <p:cNvPicPr>
            <a:picLocks noChangeAspect="1"/>
          </p:cNvPicPr>
          <p:nvPr/>
        </p:nvPicPr>
        <p:blipFill>
          <a:blip r:embed="rId6"/>
          <a:stretch>
            <a:fillRect/>
          </a:stretch>
        </p:blipFill>
        <p:spPr>
          <a:xfrm>
            <a:off x="1344399" y="3800362"/>
            <a:ext cx="4398309" cy="540776"/>
          </a:xfrm>
          <a:prstGeom prst="rect">
            <a:avLst/>
          </a:prstGeom>
        </p:spPr>
      </p:pic>
      <p:pic>
        <p:nvPicPr>
          <p:cNvPr id="9" name="Picture 8"/>
          <p:cNvPicPr>
            <a:picLocks noChangeAspect="1"/>
          </p:cNvPicPr>
          <p:nvPr/>
        </p:nvPicPr>
        <p:blipFill>
          <a:blip r:embed="rId7"/>
          <a:stretch>
            <a:fillRect/>
          </a:stretch>
        </p:blipFill>
        <p:spPr>
          <a:xfrm>
            <a:off x="1344400" y="4505883"/>
            <a:ext cx="1939128" cy="760924"/>
          </a:xfrm>
          <a:prstGeom prst="rect">
            <a:avLst/>
          </a:prstGeom>
        </p:spPr>
      </p:pic>
      <p:pic>
        <p:nvPicPr>
          <p:cNvPr id="10" name="Picture 9"/>
          <p:cNvPicPr>
            <a:picLocks noChangeAspect="1"/>
          </p:cNvPicPr>
          <p:nvPr/>
        </p:nvPicPr>
        <p:blipFill>
          <a:blip r:embed="rId8"/>
          <a:stretch>
            <a:fillRect/>
          </a:stretch>
        </p:blipFill>
        <p:spPr>
          <a:xfrm>
            <a:off x="4141847" y="4589664"/>
            <a:ext cx="2286000" cy="593361"/>
          </a:xfrm>
          <a:prstGeom prst="rect">
            <a:avLst/>
          </a:prstGeom>
        </p:spPr>
      </p:pic>
      <p:pic>
        <p:nvPicPr>
          <p:cNvPr id="11" name="Picture 10"/>
          <p:cNvPicPr>
            <a:picLocks noChangeAspect="1"/>
          </p:cNvPicPr>
          <p:nvPr/>
        </p:nvPicPr>
        <p:blipFill>
          <a:blip r:embed="rId9"/>
          <a:stretch>
            <a:fillRect/>
          </a:stretch>
        </p:blipFill>
        <p:spPr>
          <a:xfrm>
            <a:off x="1275126" y="5378933"/>
            <a:ext cx="4402215" cy="689358"/>
          </a:xfrm>
          <a:prstGeom prst="rect">
            <a:avLst/>
          </a:prstGeom>
        </p:spPr>
      </p:pic>
      <p:pic>
        <p:nvPicPr>
          <p:cNvPr id="12" name="Picture 11"/>
          <p:cNvPicPr>
            <a:picLocks noChangeAspect="1"/>
          </p:cNvPicPr>
          <p:nvPr/>
        </p:nvPicPr>
        <p:blipFill>
          <a:blip r:embed="rId10"/>
          <a:stretch>
            <a:fillRect/>
          </a:stretch>
        </p:blipFill>
        <p:spPr>
          <a:xfrm>
            <a:off x="1275126" y="6358113"/>
            <a:ext cx="4427826" cy="1136455"/>
          </a:xfrm>
          <a:prstGeom prst="rect">
            <a:avLst/>
          </a:prstGeom>
        </p:spPr>
      </p:pic>
    </p:spTree>
    <p:extLst>
      <p:ext uri="{BB962C8B-B14F-4D97-AF65-F5344CB8AC3E}">
        <p14:creationId xmlns:p14="http://schemas.microsoft.com/office/powerpoint/2010/main" val="313141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381" y="589593"/>
            <a:ext cx="4230237" cy="2137442"/>
          </a:xfrm>
          <a:prstGeom prst="rect">
            <a:avLst/>
          </a:prstGeom>
        </p:spPr>
      </p:pic>
      <p:pic>
        <p:nvPicPr>
          <p:cNvPr id="5" name="Picture 4"/>
          <p:cNvPicPr>
            <a:picLocks noChangeAspect="1"/>
          </p:cNvPicPr>
          <p:nvPr/>
        </p:nvPicPr>
        <p:blipFill>
          <a:blip r:embed="rId3"/>
          <a:stretch>
            <a:fillRect/>
          </a:stretch>
        </p:blipFill>
        <p:spPr>
          <a:xfrm>
            <a:off x="410461" y="2727035"/>
            <a:ext cx="4830792" cy="2302761"/>
          </a:xfrm>
          <a:prstGeom prst="rect">
            <a:avLst/>
          </a:prstGeom>
        </p:spPr>
      </p:pic>
      <p:pic>
        <p:nvPicPr>
          <p:cNvPr id="6" name="Picture 5"/>
          <p:cNvPicPr>
            <a:picLocks noChangeAspect="1"/>
          </p:cNvPicPr>
          <p:nvPr/>
        </p:nvPicPr>
        <p:blipFill>
          <a:blip r:embed="rId4"/>
          <a:stretch>
            <a:fillRect/>
          </a:stretch>
        </p:blipFill>
        <p:spPr>
          <a:xfrm>
            <a:off x="410461" y="5029796"/>
            <a:ext cx="3612316" cy="1996566"/>
          </a:xfrm>
          <a:prstGeom prst="rect">
            <a:avLst/>
          </a:prstGeom>
        </p:spPr>
      </p:pic>
      <p:pic>
        <p:nvPicPr>
          <p:cNvPr id="7" name="Picture 6"/>
          <p:cNvPicPr>
            <a:picLocks noChangeAspect="1"/>
          </p:cNvPicPr>
          <p:nvPr/>
        </p:nvPicPr>
        <p:blipFill>
          <a:blip r:embed="rId5"/>
          <a:stretch>
            <a:fillRect/>
          </a:stretch>
        </p:blipFill>
        <p:spPr>
          <a:xfrm>
            <a:off x="674195" y="7026362"/>
            <a:ext cx="3084848" cy="2195686"/>
          </a:xfrm>
          <a:prstGeom prst="rect">
            <a:avLst/>
          </a:prstGeom>
        </p:spPr>
      </p:pic>
    </p:spTree>
    <p:extLst>
      <p:ext uri="{BB962C8B-B14F-4D97-AF65-F5344CB8AC3E}">
        <p14:creationId xmlns:p14="http://schemas.microsoft.com/office/powerpoint/2010/main" val="3723126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1084" y="5221471"/>
            <a:ext cx="1031297" cy="428591"/>
          </a:xfrm>
          <a:prstGeom prst="rect">
            <a:avLst/>
          </a:prstGeom>
        </p:spPr>
      </p:pic>
      <p:pic>
        <p:nvPicPr>
          <p:cNvPr id="5" name="Picture 4"/>
          <p:cNvPicPr>
            <a:picLocks noChangeAspect="1"/>
          </p:cNvPicPr>
          <p:nvPr/>
        </p:nvPicPr>
        <p:blipFill>
          <a:blip r:embed="rId3"/>
          <a:stretch>
            <a:fillRect/>
          </a:stretch>
        </p:blipFill>
        <p:spPr>
          <a:xfrm>
            <a:off x="1634835" y="5214816"/>
            <a:ext cx="739919" cy="435246"/>
          </a:xfrm>
          <a:prstGeom prst="rect">
            <a:avLst/>
          </a:prstGeom>
        </p:spPr>
      </p:pic>
      <p:pic>
        <p:nvPicPr>
          <p:cNvPr id="6" name="Picture 5"/>
          <p:cNvPicPr>
            <a:picLocks noChangeAspect="1"/>
          </p:cNvPicPr>
          <p:nvPr/>
        </p:nvPicPr>
        <p:blipFill>
          <a:blip r:embed="rId4"/>
          <a:stretch>
            <a:fillRect/>
          </a:stretch>
        </p:blipFill>
        <p:spPr>
          <a:xfrm>
            <a:off x="2617208" y="5221471"/>
            <a:ext cx="654301" cy="392580"/>
          </a:xfrm>
          <a:prstGeom prst="rect">
            <a:avLst/>
          </a:prstGeom>
        </p:spPr>
      </p:pic>
      <p:pic>
        <p:nvPicPr>
          <p:cNvPr id="7" name="Picture 6"/>
          <p:cNvPicPr>
            <a:picLocks noChangeAspect="1"/>
          </p:cNvPicPr>
          <p:nvPr/>
        </p:nvPicPr>
        <p:blipFill>
          <a:blip r:embed="rId5"/>
          <a:stretch>
            <a:fillRect/>
          </a:stretch>
        </p:blipFill>
        <p:spPr>
          <a:xfrm>
            <a:off x="3706089" y="5221471"/>
            <a:ext cx="2931475" cy="534752"/>
          </a:xfrm>
          <a:prstGeom prst="rect">
            <a:avLst/>
          </a:prstGeom>
        </p:spPr>
      </p:pic>
      <p:pic>
        <p:nvPicPr>
          <p:cNvPr id="8" name="Picture 7"/>
          <p:cNvPicPr>
            <a:picLocks noChangeAspect="1"/>
          </p:cNvPicPr>
          <p:nvPr/>
        </p:nvPicPr>
        <p:blipFill>
          <a:blip r:embed="rId6"/>
          <a:stretch>
            <a:fillRect/>
          </a:stretch>
        </p:blipFill>
        <p:spPr>
          <a:xfrm>
            <a:off x="367676" y="5836811"/>
            <a:ext cx="1112260" cy="333083"/>
          </a:xfrm>
          <a:prstGeom prst="rect">
            <a:avLst/>
          </a:prstGeom>
        </p:spPr>
      </p:pic>
      <p:sp>
        <p:nvSpPr>
          <p:cNvPr id="9" name="TextBox 8"/>
          <p:cNvSpPr txBox="1"/>
          <p:nvPr/>
        </p:nvSpPr>
        <p:spPr>
          <a:xfrm>
            <a:off x="221672" y="6169894"/>
            <a:ext cx="1648691" cy="461665"/>
          </a:xfrm>
          <a:prstGeom prst="rect">
            <a:avLst/>
          </a:prstGeom>
          <a:noFill/>
        </p:spPr>
        <p:txBody>
          <a:bodyPr wrap="square" rtlCol="0">
            <a:spAutoFit/>
          </a:bodyPr>
          <a:lstStyle/>
          <a:p>
            <a:r>
              <a:rPr lang="en-US" altLang="zh-HK" sz="800" dirty="0" smtClean="0">
                <a:solidFill>
                  <a:srgbClr val="FF0000"/>
                </a:solidFill>
              </a:rPr>
              <a:t>Copy and paste fx1 into fx2 because it is using relative cell referencing</a:t>
            </a:r>
            <a:endParaRPr lang="zh-HK" altLang="en-US" sz="800" dirty="0">
              <a:solidFill>
                <a:srgbClr val="FF0000"/>
              </a:solidFill>
            </a:endParaRPr>
          </a:p>
        </p:txBody>
      </p:sp>
      <p:pic>
        <p:nvPicPr>
          <p:cNvPr id="10" name="Picture 9"/>
          <p:cNvPicPr>
            <a:picLocks noChangeAspect="1"/>
          </p:cNvPicPr>
          <p:nvPr/>
        </p:nvPicPr>
        <p:blipFill>
          <a:blip r:embed="rId7"/>
          <a:stretch>
            <a:fillRect/>
          </a:stretch>
        </p:blipFill>
        <p:spPr>
          <a:xfrm>
            <a:off x="1910627" y="5920824"/>
            <a:ext cx="1272355" cy="498139"/>
          </a:xfrm>
          <a:prstGeom prst="rect">
            <a:avLst/>
          </a:prstGeom>
        </p:spPr>
      </p:pic>
      <p:pic>
        <p:nvPicPr>
          <p:cNvPr id="11" name="Picture 10"/>
          <p:cNvPicPr>
            <a:picLocks noChangeAspect="1"/>
          </p:cNvPicPr>
          <p:nvPr/>
        </p:nvPicPr>
        <p:blipFill>
          <a:blip r:embed="rId8"/>
          <a:stretch>
            <a:fillRect/>
          </a:stretch>
        </p:blipFill>
        <p:spPr>
          <a:xfrm>
            <a:off x="517269" y="494153"/>
            <a:ext cx="5522335" cy="2376902"/>
          </a:xfrm>
          <a:prstGeom prst="rect">
            <a:avLst/>
          </a:prstGeom>
        </p:spPr>
      </p:pic>
      <p:sp>
        <p:nvSpPr>
          <p:cNvPr id="12" name="Rectangle 11"/>
          <p:cNvSpPr/>
          <p:nvPr/>
        </p:nvSpPr>
        <p:spPr>
          <a:xfrm>
            <a:off x="623559" y="0"/>
            <a:ext cx="5643832" cy="400110"/>
          </a:xfrm>
          <a:prstGeom prst="rect">
            <a:avLst/>
          </a:prstGeom>
        </p:spPr>
        <p:txBody>
          <a:bodyPr wrap="square">
            <a:spAutoFit/>
          </a:bodyPr>
          <a:lstStyle/>
          <a:p>
            <a:pPr algn="ctr"/>
            <a:r>
              <a:rPr lang="en-US" altLang="zh-HK" sz="2000" b="1" u="sng" dirty="0" smtClean="0">
                <a:latin typeface="OpenSans-Light"/>
              </a:rPr>
              <a:t>Golden Ratio Method to make live solution</a:t>
            </a:r>
            <a:endParaRPr lang="zh-HK" altLang="en-US" sz="2000" b="1" u="sng" dirty="0"/>
          </a:p>
        </p:txBody>
      </p:sp>
      <p:pic>
        <p:nvPicPr>
          <p:cNvPr id="13" name="Picture 12"/>
          <p:cNvPicPr>
            <a:picLocks noChangeAspect="1"/>
          </p:cNvPicPr>
          <p:nvPr/>
        </p:nvPicPr>
        <p:blipFill>
          <a:blip r:embed="rId9"/>
          <a:stretch>
            <a:fillRect/>
          </a:stretch>
        </p:blipFill>
        <p:spPr>
          <a:xfrm>
            <a:off x="3526674" y="5954836"/>
            <a:ext cx="1079095" cy="464127"/>
          </a:xfrm>
          <a:prstGeom prst="rect">
            <a:avLst/>
          </a:prstGeom>
        </p:spPr>
      </p:pic>
      <p:pic>
        <p:nvPicPr>
          <p:cNvPr id="14" name="Picture 13"/>
          <p:cNvPicPr>
            <a:picLocks noChangeAspect="1"/>
          </p:cNvPicPr>
          <p:nvPr/>
        </p:nvPicPr>
        <p:blipFill>
          <a:blip r:embed="rId10"/>
          <a:stretch>
            <a:fillRect/>
          </a:stretch>
        </p:blipFill>
        <p:spPr>
          <a:xfrm>
            <a:off x="494682" y="2998786"/>
            <a:ext cx="1964499" cy="1433767"/>
          </a:xfrm>
          <a:prstGeom prst="rect">
            <a:avLst/>
          </a:prstGeom>
        </p:spPr>
      </p:pic>
      <p:sp>
        <p:nvSpPr>
          <p:cNvPr id="15" name="TextBox 14"/>
          <p:cNvSpPr txBox="1"/>
          <p:nvPr/>
        </p:nvSpPr>
        <p:spPr>
          <a:xfrm>
            <a:off x="2476401" y="3270279"/>
            <a:ext cx="4304268" cy="954107"/>
          </a:xfrm>
          <a:prstGeom prst="rect">
            <a:avLst/>
          </a:prstGeom>
          <a:noFill/>
        </p:spPr>
        <p:txBody>
          <a:bodyPr wrap="square" rtlCol="0">
            <a:spAutoFit/>
          </a:bodyPr>
          <a:lstStyle/>
          <a:p>
            <a:r>
              <a:rPr lang="en-US" altLang="zh-HK" sz="1400" dirty="0" smtClean="0"/>
              <a:t>After setting up the table frame above, we need to decide which shape the line is.  In this case, it looks like if  </a:t>
            </a:r>
            <a:r>
              <a:rPr lang="el-GR" altLang="zh-HK" sz="1400" dirty="0" smtClean="0"/>
              <a:t>θ</a:t>
            </a:r>
            <a:r>
              <a:rPr lang="en-US" altLang="zh-HK" sz="1400" dirty="0" smtClean="0"/>
              <a:t> is small, it will take the longest time, so it is the blue line</a:t>
            </a:r>
            <a:endParaRPr lang="zh-HK" altLang="en-US" sz="1400" dirty="0"/>
          </a:p>
        </p:txBody>
      </p:sp>
      <p:sp>
        <p:nvSpPr>
          <p:cNvPr id="16" name="TextBox 15"/>
          <p:cNvSpPr txBox="1"/>
          <p:nvPr/>
        </p:nvSpPr>
        <p:spPr>
          <a:xfrm>
            <a:off x="181945" y="4685633"/>
            <a:ext cx="6530582" cy="523220"/>
          </a:xfrm>
          <a:prstGeom prst="rect">
            <a:avLst/>
          </a:prstGeom>
          <a:noFill/>
        </p:spPr>
        <p:txBody>
          <a:bodyPr wrap="square" rtlCol="0">
            <a:spAutoFit/>
          </a:bodyPr>
          <a:lstStyle/>
          <a:p>
            <a:r>
              <a:rPr lang="en-US" altLang="zh-HK" sz="1400" dirty="0" smtClean="0"/>
              <a:t>No we put formulas into cells to create the Golden Ratio Method to find the minimum value of </a:t>
            </a:r>
            <a:r>
              <a:rPr lang="el-GR" altLang="zh-HK" sz="1400" dirty="0" smtClean="0"/>
              <a:t>θ</a:t>
            </a:r>
            <a:r>
              <a:rPr lang="en-US" altLang="zh-HK" sz="1400" dirty="0" smtClean="0"/>
              <a:t>.</a:t>
            </a:r>
            <a:endParaRPr lang="zh-HK" altLang="en-US" sz="1400" dirty="0"/>
          </a:p>
        </p:txBody>
      </p:sp>
      <p:pic>
        <p:nvPicPr>
          <p:cNvPr id="17" name="Picture 16"/>
          <p:cNvPicPr>
            <a:picLocks noChangeAspect="1"/>
          </p:cNvPicPr>
          <p:nvPr/>
        </p:nvPicPr>
        <p:blipFill>
          <a:blip r:embed="rId11"/>
          <a:stretch>
            <a:fillRect/>
          </a:stretch>
        </p:blipFill>
        <p:spPr>
          <a:xfrm>
            <a:off x="270695" y="6770351"/>
            <a:ext cx="3636288" cy="541057"/>
          </a:xfrm>
          <a:prstGeom prst="rect">
            <a:avLst/>
          </a:prstGeom>
        </p:spPr>
      </p:pic>
      <p:sp>
        <p:nvSpPr>
          <p:cNvPr id="18" name="TextBox 17"/>
          <p:cNvSpPr txBox="1"/>
          <p:nvPr/>
        </p:nvSpPr>
        <p:spPr>
          <a:xfrm>
            <a:off x="445093" y="7289950"/>
            <a:ext cx="3621128" cy="215444"/>
          </a:xfrm>
          <a:prstGeom prst="rect">
            <a:avLst/>
          </a:prstGeom>
          <a:noFill/>
        </p:spPr>
        <p:txBody>
          <a:bodyPr wrap="square" rtlCol="0">
            <a:spAutoFit/>
          </a:bodyPr>
          <a:lstStyle/>
          <a:p>
            <a:r>
              <a:rPr lang="en-US" altLang="zh-HK" sz="800" dirty="0" smtClean="0">
                <a:solidFill>
                  <a:srgbClr val="FF0000"/>
                </a:solidFill>
              </a:rPr>
              <a:t>Copy d to fx2 down to line 2 </a:t>
            </a:r>
            <a:endParaRPr lang="zh-HK" altLang="en-US" sz="800" dirty="0">
              <a:solidFill>
                <a:srgbClr val="FF0000"/>
              </a:solidFill>
            </a:endParaRPr>
          </a:p>
        </p:txBody>
      </p:sp>
      <p:pic>
        <p:nvPicPr>
          <p:cNvPr id="19" name="Picture 18"/>
          <p:cNvPicPr>
            <a:picLocks noChangeAspect="1"/>
          </p:cNvPicPr>
          <p:nvPr/>
        </p:nvPicPr>
        <p:blipFill>
          <a:blip r:embed="rId12"/>
          <a:stretch>
            <a:fillRect/>
          </a:stretch>
        </p:blipFill>
        <p:spPr>
          <a:xfrm>
            <a:off x="270695" y="7588325"/>
            <a:ext cx="3333917" cy="969437"/>
          </a:xfrm>
          <a:prstGeom prst="rect">
            <a:avLst/>
          </a:prstGeom>
        </p:spPr>
      </p:pic>
      <p:sp>
        <p:nvSpPr>
          <p:cNvPr id="20" name="TextBox 19"/>
          <p:cNvSpPr txBox="1"/>
          <p:nvPr/>
        </p:nvSpPr>
        <p:spPr>
          <a:xfrm>
            <a:off x="270695" y="8557762"/>
            <a:ext cx="3621128" cy="215444"/>
          </a:xfrm>
          <a:prstGeom prst="rect">
            <a:avLst/>
          </a:prstGeom>
          <a:noFill/>
        </p:spPr>
        <p:txBody>
          <a:bodyPr wrap="square" rtlCol="0">
            <a:spAutoFit/>
          </a:bodyPr>
          <a:lstStyle/>
          <a:p>
            <a:r>
              <a:rPr lang="en-US" altLang="zh-HK" sz="800" dirty="0" smtClean="0">
                <a:solidFill>
                  <a:srgbClr val="FF0000"/>
                </a:solidFill>
              </a:rPr>
              <a:t>Copy the entire row 2 and drag down to 20 iterations</a:t>
            </a:r>
            <a:endParaRPr lang="zh-HK" altLang="en-US" sz="800" dirty="0">
              <a:solidFill>
                <a:srgbClr val="FF0000"/>
              </a:solidFill>
            </a:endParaRPr>
          </a:p>
        </p:txBody>
      </p:sp>
      <p:pic>
        <p:nvPicPr>
          <p:cNvPr id="22" name="Picture 21"/>
          <p:cNvPicPr>
            <a:picLocks noChangeAspect="1"/>
          </p:cNvPicPr>
          <p:nvPr/>
        </p:nvPicPr>
        <p:blipFill>
          <a:blip r:embed="rId13"/>
          <a:stretch>
            <a:fillRect/>
          </a:stretch>
        </p:blipFill>
        <p:spPr>
          <a:xfrm>
            <a:off x="3706089" y="8145874"/>
            <a:ext cx="3110891" cy="435803"/>
          </a:xfrm>
          <a:prstGeom prst="rect">
            <a:avLst/>
          </a:prstGeom>
        </p:spPr>
      </p:pic>
      <p:sp>
        <p:nvSpPr>
          <p:cNvPr id="24" name="TextBox 23"/>
          <p:cNvSpPr txBox="1"/>
          <p:nvPr/>
        </p:nvSpPr>
        <p:spPr>
          <a:xfrm>
            <a:off x="2853967" y="9006251"/>
            <a:ext cx="3621128" cy="461665"/>
          </a:xfrm>
          <a:prstGeom prst="rect">
            <a:avLst/>
          </a:prstGeom>
          <a:noFill/>
        </p:spPr>
        <p:txBody>
          <a:bodyPr wrap="square" rtlCol="0">
            <a:spAutoFit/>
          </a:bodyPr>
          <a:lstStyle/>
          <a:p>
            <a:r>
              <a:rPr lang="en-US" altLang="zh-HK" sz="800" dirty="0" smtClean="0">
                <a:solidFill>
                  <a:srgbClr val="FF0000"/>
                </a:solidFill>
              </a:rPr>
              <a:t>Change cell C3 to =AVERAGE(fx1, fx2) at the 20</a:t>
            </a:r>
            <a:r>
              <a:rPr lang="en-US" altLang="zh-HK" sz="800" baseline="30000" dirty="0" smtClean="0">
                <a:solidFill>
                  <a:srgbClr val="FF0000"/>
                </a:solidFill>
              </a:rPr>
              <a:t>th</a:t>
            </a:r>
            <a:r>
              <a:rPr lang="en-US" altLang="zh-HK" sz="800" dirty="0" smtClean="0">
                <a:solidFill>
                  <a:srgbClr val="FF0000"/>
                </a:solidFill>
              </a:rPr>
              <a:t> iteration, then divide by 60 to get answer into minutes.</a:t>
            </a:r>
          </a:p>
          <a:p>
            <a:endParaRPr lang="en-US" altLang="zh-HK" sz="800" dirty="0">
              <a:solidFill>
                <a:srgbClr val="FF0000"/>
              </a:solidFill>
            </a:endParaRPr>
          </a:p>
        </p:txBody>
      </p:sp>
      <p:pic>
        <p:nvPicPr>
          <p:cNvPr id="25" name="Picture 24"/>
          <p:cNvPicPr>
            <a:picLocks noChangeAspect="1"/>
          </p:cNvPicPr>
          <p:nvPr/>
        </p:nvPicPr>
        <p:blipFill>
          <a:blip r:embed="rId14"/>
          <a:stretch>
            <a:fillRect/>
          </a:stretch>
        </p:blipFill>
        <p:spPr>
          <a:xfrm>
            <a:off x="329842" y="8937595"/>
            <a:ext cx="2524125" cy="660458"/>
          </a:xfrm>
          <a:prstGeom prst="rect">
            <a:avLst/>
          </a:prstGeom>
        </p:spPr>
      </p:pic>
    </p:spTree>
    <p:extLst>
      <p:ext uri="{BB962C8B-B14F-4D97-AF65-F5344CB8AC3E}">
        <p14:creationId xmlns:p14="http://schemas.microsoft.com/office/powerpoint/2010/main" val="395580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559" y="0"/>
            <a:ext cx="5643832" cy="707886"/>
          </a:xfrm>
          <a:prstGeom prst="rect">
            <a:avLst/>
          </a:prstGeom>
        </p:spPr>
        <p:txBody>
          <a:bodyPr wrap="square">
            <a:spAutoFit/>
          </a:bodyPr>
          <a:lstStyle/>
          <a:p>
            <a:pPr algn="ctr"/>
            <a:r>
              <a:rPr lang="en-US" altLang="zh-HK" sz="2000" b="1" u="sng" dirty="0" smtClean="0">
                <a:latin typeface="OpenSans-Light"/>
              </a:rPr>
              <a:t>Creating a VBA Sub() to Implement the Bisection Method</a:t>
            </a:r>
            <a:endParaRPr lang="zh-HK" altLang="en-US" sz="2000" b="1" u="sng" dirty="0"/>
          </a:p>
        </p:txBody>
      </p:sp>
      <p:pic>
        <p:nvPicPr>
          <p:cNvPr id="3" name="Picture 2"/>
          <p:cNvPicPr>
            <a:picLocks noChangeAspect="1"/>
          </p:cNvPicPr>
          <p:nvPr/>
        </p:nvPicPr>
        <p:blipFill>
          <a:blip r:embed="rId2"/>
          <a:stretch>
            <a:fillRect/>
          </a:stretch>
        </p:blipFill>
        <p:spPr>
          <a:xfrm>
            <a:off x="971175" y="872837"/>
            <a:ext cx="4755515" cy="2996045"/>
          </a:xfrm>
          <a:prstGeom prst="rect">
            <a:avLst/>
          </a:prstGeom>
        </p:spPr>
      </p:pic>
      <p:pic>
        <p:nvPicPr>
          <p:cNvPr id="4" name="Picture 3"/>
          <p:cNvPicPr>
            <a:picLocks noChangeAspect="1"/>
          </p:cNvPicPr>
          <p:nvPr/>
        </p:nvPicPr>
        <p:blipFill>
          <a:blip r:embed="rId3"/>
          <a:stretch>
            <a:fillRect/>
          </a:stretch>
        </p:blipFill>
        <p:spPr>
          <a:xfrm>
            <a:off x="353291" y="4078513"/>
            <a:ext cx="3159269" cy="973200"/>
          </a:xfrm>
          <a:prstGeom prst="rect">
            <a:avLst/>
          </a:prstGeom>
        </p:spPr>
      </p:pic>
      <p:pic>
        <p:nvPicPr>
          <p:cNvPr id="5" name="Picture 4"/>
          <p:cNvPicPr>
            <a:picLocks noChangeAspect="1"/>
          </p:cNvPicPr>
          <p:nvPr/>
        </p:nvPicPr>
        <p:blipFill>
          <a:blip r:embed="rId4"/>
          <a:stretch>
            <a:fillRect/>
          </a:stretch>
        </p:blipFill>
        <p:spPr>
          <a:xfrm>
            <a:off x="3635589" y="4033833"/>
            <a:ext cx="1324338" cy="983341"/>
          </a:xfrm>
          <a:prstGeom prst="rect">
            <a:avLst/>
          </a:prstGeom>
        </p:spPr>
      </p:pic>
      <p:pic>
        <p:nvPicPr>
          <p:cNvPr id="6" name="Picture 5"/>
          <p:cNvPicPr>
            <a:picLocks noChangeAspect="1"/>
          </p:cNvPicPr>
          <p:nvPr/>
        </p:nvPicPr>
        <p:blipFill>
          <a:blip r:embed="rId5"/>
          <a:stretch>
            <a:fillRect/>
          </a:stretch>
        </p:blipFill>
        <p:spPr>
          <a:xfrm>
            <a:off x="4168648" y="5297296"/>
            <a:ext cx="2531235" cy="1711902"/>
          </a:xfrm>
          <a:prstGeom prst="rect">
            <a:avLst/>
          </a:prstGeom>
        </p:spPr>
      </p:pic>
      <p:grpSp>
        <p:nvGrpSpPr>
          <p:cNvPr id="9" name="Group 8"/>
          <p:cNvGrpSpPr/>
          <p:nvPr/>
        </p:nvGrpSpPr>
        <p:grpSpPr>
          <a:xfrm>
            <a:off x="247524" y="5261344"/>
            <a:ext cx="3822395" cy="2261322"/>
            <a:chOff x="247524" y="5261344"/>
            <a:chExt cx="3822395" cy="2261322"/>
          </a:xfrm>
        </p:grpSpPr>
        <p:pic>
          <p:nvPicPr>
            <p:cNvPr id="7" name="Picture 6"/>
            <p:cNvPicPr>
              <a:picLocks noChangeAspect="1"/>
            </p:cNvPicPr>
            <p:nvPr/>
          </p:nvPicPr>
          <p:blipFill>
            <a:blip r:embed="rId6"/>
            <a:stretch>
              <a:fillRect/>
            </a:stretch>
          </p:blipFill>
          <p:spPr>
            <a:xfrm>
              <a:off x="247524" y="5261344"/>
              <a:ext cx="2936856" cy="2261322"/>
            </a:xfrm>
            <a:prstGeom prst="rect">
              <a:avLst/>
            </a:prstGeom>
          </p:spPr>
        </p:pic>
        <p:pic>
          <p:nvPicPr>
            <p:cNvPr id="8" name="Picture 7"/>
            <p:cNvPicPr>
              <a:picLocks noChangeAspect="1"/>
            </p:cNvPicPr>
            <p:nvPr/>
          </p:nvPicPr>
          <p:blipFill>
            <a:blip r:embed="rId7"/>
            <a:stretch>
              <a:fillRect/>
            </a:stretch>
          </p:blipFill>
          <p:spPr>
            <a:xfrm>
              <a:off x="3171441" y="7289321"/>
              <a:ext cx="898478" cy="127594"/>
            </a:xfrm>
            <a:prstGeom prst="rect">
              <a:avLst/>
            </a:prstGeom>
          </p:spPr>
        </p:pic>
      </p:grpSp>
    </p:spTree>
    <p:extLst>
      <p:ext uri="{BB962C8B-B14F-4D97-AF65-F5344CB8AC3E}">
        <p14:creationId xmlns:p14="http://schemas.microsoft.com/office/powerpoint/2010/main" val="2840911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559" y="0"/>
            <a:ext cx="5643832" cy="707886"/>
          </a:xfrm>
          <a:prstGeom prst="rect">
            <a:avLst/>
          </a:prstGeom>
        </p:spPr>
        <p:txBody>
          <a:bodyPr wrap="square">
            <a:spAutoFit/>
          </a:bodyPr>
          <a:lstStyle/>
          <a:p>
            <a:pPr algn="ctr"/>
            <a:r>
              <a:rPr lang="en-US" altLang="zh-HK" sz="2000" b="1" u="sng" dirty="0" smtClean="0">
                <a:latin typeface="OpenSans-Light"/>
              </a:rPr>
              <a:t>Creating a VBA Sub() to Implement the Circular Calculation</a:t>
            </a:r>
            <a:endParaRPr lang="zh-HK" altLang="en-US" sz="2000" b="1" u="sng" dirty="0"/>
          </a:p>
        </p:txBody>
      </p:sp>
      <p:pic>
        <p:nvPicPr>
          <p:cNvPr id="3" name="Picture 2"/>
          <p:cNvPicPr>
            <a:picLocks noChangeAspect="1"/>
          </p:cNvPicPr>
          <p:nvPr/>
        </p:nvPicPr>
        <p:blipFill>
          <a:blip r:embed="rId2"/>
          <a:stretch>
            <a:fillRect/>
          </a:stretch>
        </p:blipFill>
        <p:spPr>
          <a:xfrm>
            <a:off x="266005" y="870888"/>
            <a:ext cx="1942061" cy="2072986"/>
          </a:xfrm>
          <a:prstGeom prst="rect">
            <a:avLst/>
          </a:prstGeom>
        </p:spPr>
      </p:pic>
      <p:pic>
        <p:nvPicPr>
          <p:cNvPr id="4" name="Picture 3"/>
          <p:cNvPicPr>
            <a:picLocks noChangeAspect="1"/>
          </p:cNvPicPr>
          <p:nvPr/>
        </p:nvPicPr>
        <p:blipFill>
          <a:blip r:embed="rId3"/>
          <a:stretch>
            <a:fillRect/>
          </a:stretch>
        </p:blipFill>
        <p:spPr>
          <a:xfrm>
            <a:off x="2330170" y="990600"/>
            <a:ext cx="4423921" cy="1667307"/>
          </a:xfrm>
          <a:prstGeom prst="rect">
            <a:avLst/>
          </a:prstGeom>
        </p:spPr>
      </p:pic>
    </p:spTree>
    <p:extLst>
      <p:ext uri="{BB962C8B-B14F-4D97-AF65-F5344CB8AC3E}">
        <p14:creationId xmlns:p14="http://schemas.microsoft.com/office/powerpoint/2010/main" val="3504092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559" y="0"/>
            <a:ext cx="5643832" cy="707886"/>
          </a:xfrm>
          <a:prstGeom prst="rect">
            <a:avLst/>
          </a:prstGeom>
        </p:spPr>
        <p:txBody>
          <a:bodyPr wrap="square">
            <a:spAutoFit/>
          </a:bodyPr>
          <a:lstStyle/>
          <a:p>
            <a:pPr algn="ctr"/>
            <a:r>
              <a:rPr lang="en-US" altLang="zh-HK" sz="2000" b="1" u="sng" dirty="0" smtClean="0">
                <a:latin typeface="OpenSans-Light"/>
              </a:rPr>
              <a:t>Creating a VBA Sub() to Implement the Golden Search</a:t>
            </a:r>
            <a:endParaRPr lang="zh-HK" altLang="en-US" sz="2000" b="1" u="sng" dirty="0"/>
          </a:p>
        </p:txBody>
      </p:sp>
      <p:grpSp>
        <p:nvGrpSpPr>
          <p:cNvPr id="5" name="Group 4"/>
          <p:cNvGrpSpPr/>
          <p:nvPr/>
        </p:nvGrpSpPr>
        <p:grpSpPr>
          <a:xfrm>
            <a:off x="248515" y="768928"/>
            <a:ext cx="3921703" cy="3062453"/>
            <a:chOff x="248515" y="768928"/>
            <a:chExt cx="3921703" cy="3062453"/>
          </a:xfrm>
        </p:grpSpPr>
        <p:pic>
          <p:nvPicPr>
            <p:cNvPr id="3" name="Picture 2"/>
            <p:cNvPicPr>
              <a:picLocks noChangeAspect="1"/>
            </p:cNvPicPr>
            <p:nvPr/>
          </p:nvPicPr>
          <p:blipFill>
            <a:blip r:embed="rId2"/>
            <a:stretch>
              <a:fillRect/>
            </a:stretch>
          </p:blipFill>
          <p:spPr>
            <a:xfrm>
              <a:off x="248515" y="768928"/>
              <a:ext cx="3921703" cy="3062453"/>
            </a:xfrm>
            <a:prstGeom prst="rect">
              <a:avLst/>
            </a:prstGeom>
          </p:spPr>
        </p:pic>
        <p:pic>
          <p:nvPicPr>
            <p:cNvPr id="4" name="Picture 3"/>
            <p:cNvPicPr>
              <a:picLocks noChangeAspect="1"/>
            </p:cNvPicPr>
            <p:nvPr/>
          </p:nvPicPr>
          <p:blipFill>
            <a:blip r:embed="rId3"/>
            <a:stretch>
              <a:fillRect/>
            </a:stretch>
          </p:blipFill>
          <p:spPr>
            <a:xfrm>
              <a:off x="1706979" y="3100943"/>
              <a:ext cx="96584" cy="114553"/>
            </a:xfrm>
            <a:prstGeom prst="rect">
              <a:avLst/>
            </a:prstGeom>
          </p:spPr>
        </p:pic>
      </p:grpSp>
      <p:pic>
        <p:nvPicPr>
          <p:cNvPr id="6" name="Picture 5"/>
          <p:cNvPicPr>
            <a:picLocks noChangeAspect="1"/>
          </p:cNvPicPr>
          <p:nvPr/>
        </p:nvPicPr>
        <p:blipFill>
          <a:blip r:embed="rId4"/>
          <a:stretch>
            <a:fillRect/>
          </a:stretch>
        </p:blipFill>
        <p:spPr>
          <a:xfrm>
            <a:off x="414067" y="3892423"/>
            <a:ext cx="5723716" cy="2669979"/>
          </a:xfrm>
          <a:prstGeom prst="rect">
            <a:avLst/>
          </a:prstGeom>
        </p:spPr>
      </p:pic>
    </p:spTree>
    <p:extLst>
      <p:ext uri="{BB962C8B-B14F-4D97-AF65-F5344CB8AC3E}">
        <p14:creationId xmlns:p14="http://schemas.microsoft.com/office/powerpoint/2010/main" val="3957407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559" y="0"/>
            <a:ext cx="5643832" cy="707886"/>
          </a:xfrm>
          <a:prstGeom prst="rect">
            <a:avLst/>
          </a:prstGeom>
        </p:spPr>
        <p:txBody>
          <a:bodyPr wrap="square">
            <a:spAutoFit/>
          </a:bodyPr>
          <a:lstStyle/>
          <a:p>
            <a:pPr algn="ctr"/>
            <a:r>
              <a:rPr lang="en-US" altLang="zh-HK" sz="2000" b="1" u="sng" dirty="0" smtClean="0">
                <a:latin typeface="OpenSans-Light"/>
              </a:rPr>
              <a:t>Creating a VBA Function using Bisection Method for Fuel Tank Problem</a:t>
            </a:r>
            <a:endParaRPr lang="zh-HK" altLang="en-US" sz="2000" b="1" u="sng" dirty="0"/>
          </a:p>
        </p:txBody>
      </p:sp>
      <p:pic>
        <p:nvPicPr>
          <p:cNvPr id="3" name="Picture 2"/>
          <p:cNvPicPr>
            <a:picLocks noChangeAspect="1"/>
          </p:cNvPicPr>
          <p:nvPr/>
        </p:nvPicPr>
        <p:blipFill>
          <a:blip r:embed="rId2"/>
          <a:stretch>
            <a:fillRect/>
          </a:stretch>
        </p:blipFill>
        <p:spPr>
          <a:xfrm>
            <a:off x="146649" y="817387"/>
            <a:ext cx="4899893" cy="1568266"/>
          </a:xfrm>
          <a:prstGeom prst="rect">
            <a:avLst/>
          </a:prstGeom>
        </p:spPr>
      </p:pic>
      <p:sp>
        <p:nvSpPr>
          <p:cNvPr id="4" name="Right Arrow 3"/>
          <p:cNvSpPr/>
          <p:nvPr/>
        </p:nvSpPr>
        <p:spPr>
          <a:xfrm rot="13766255">
            <a:off x="1007390" y="2505058"/>
            <a:ext cx="414068" cy="216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TextBox 4"/>
          <p:cNvSpPr txBox="1"/>
          <p:nvPr/>
        </p:nvSpPr>
        <p:spPr>
          <a:xfrm>
            <a:off x="1302590" y="2495154"/>
            <a:ext cx="5279366" cy="646331"/>
          </a:xfrm>
          <a:prstGeom prst="rect">
            <a:avLst/>
          </a:prstGeom>
          <a:noFill/>
        </p:spPr>
        <p:txBody>
          <a:bodyPr wrap="square" rtlCol="0">
            <a:spAutoFit/>
          </a:bodyPr>
          <a:lstStyle/>
          <a:p>
            <a:r>
              <a:rPr lang="en-US" altLang="zh-HK" sz="1200" dirty="0" smtClean="0">
                <a:solidFill>
                  <a:srgbClr val="FF0000"/>
                </a:solidFill>
              </a:rPr>
              <a:t>Instead of a table showing h, we want to use VBA Sub to create a function called </a:t>
            </a:r>
            <a:r>
              <a:rPr lang="en-US" altLang="zh-HK" sz="1200" dirty="0" err="1" smtClean="0">
                <a:solidFill>
                  <a:srgbClr val="FF0000"/>
                </a:solidFill>
              </a:rPr>
              <a:t>TankVloume</a:t>
            </a:r>
            <a:r>
              <a:rPr lang="en-US" altLang="zh-HK" sz="1200" dirty="0" smtClean="0">
                <a:solidFill>
                  <a:srgbClr val="FF0000"/>
                </a:solidFill>
              </a:rPr>
              <a:t>(Rad, L, Vol) which will output h.  So basically we are solving for the root of the equation </a:t>
            </a:r>
            <a:r>
              <a:rPr lang="en-US" altLang="zh-HK" sz="1200" i="1" dirty="0" smtClean="0">
                <a:solidFill>
                  <a:srgbClr val="FF0000"/>
                </a:solidFill>
              </a:rPr>
              <a:t>f</a:t>
            </a:r>
            <a:r>
              <a:rPr lang="en-US" altLang="zh-HK" sz="1200" dirty="0" smtClean="0">
                <a:solidFill>
                  <a:srgbClr val="FF0000"/>
                </a:solidFill>
              </a:rPr>
              <a:t>(h) using the bisection method.</a:t>
            </a:r>
            <a:endParaRPr lang="zh-HK" altLang="en-US" sz="1200" dirty="0">
              <a:solidFill>
                <a:srgbClr val="FF0000"/>
              </a:solidFill>
            </a:endParaRPr>
          </a:p>
        </p:txBody>
      </p:sp>
      <p:grpSp>
        <p:nvGrpSpPr>
          <p:cNvPr id="8" name="Group 7"/>
          <p:cNvGrpSpPr/>
          <p:nvPr/>
        </p:nvGrpSpPr>
        <p:grpSpPr>
          <a:xfrm>
            <a:off x="146649" y="3438966"/>
            <a:ext cx="9186413" cy="1782541"/>
            <a:chOff x="146649" y="4037482"/>
            <a:chExt cx="9186413" cy="1782541"/>
          </a:xfrm>
        </p:grpSpPr>
        <p:pic>
          <p:nvPicPr>
            <p:cNvPr id="6" name="Picture 5"/>
            <p:cNvPicPr>
              <a:picLocks noChangeAspect="1"/>
            </p:cNvPicPr>
            <p:nvPr/>
          </p:nvPicPr>
          <p:blipFill>
            <a:blip r:embed="rId3"/>
            <a:stretch>
              <a:fillRect/>
            </a:stretch>
          </p:blipFill>
          <p:spPr>
            <a:xfrm>
              <a:off x="146649" y="4037482"/>
              <a:ext cx="5262113" cy="1782541"/>
            </a:xfrm>
            <a:prstGeom prst="rect">
              <a:avLst/>
            </a:prstGeom>
          </p:spPr>
        </p:pic>
        <p:pic>
          <p:nvPicPr>
            <p:cNvPr id="7" name="Picture 6"/>
            <p:cNvPicPr>
              <a:picLocks noChangeAspect="1"/>
            </p:cNvPicPr>
            <p:nvPr/>
          </p:nvPicPr>
          <p:blipFill>
            <a:blip r:embed="rId4"/>
            <a:stretch>
              <a:fillRect/>
            </a:stretch>
          </p:blipFill>
          <p:spPr>
            <a:xfrm>
              <a:off x="5417388" y="4776062"/>
              <a:ext cx="3915674" cy="221262"/>
            </a:xfrm>
            <a:prstGeom prst="rect">
              <a:avLst/>
            </a:prstGeom>
          </p:spPr>
        </p:pic>
      </p:grpSp>
      <p:pic>
        <p:nvPicPr>
          <p:cNvPr id="9" name="Picture 8"/>
          <p:cNvPicPr>
            <a:picLocks noChangeAspect="1"/>
          </p:cNvPicPr>
          <p:nvPr/>
        </p:nvPicPr>
        <p:blipFill>
          <a:blip r:embed="rId5"/>
          <a:stretch>
            <a:fillRect/>
          </a:stretch>
        </p:blipFill>
        <p:spPr>
          <a:xfrm>
            <a:off x="299498" y="5938245"/>
            <a:ext cx="2599877" cy="484593"/>
          </a:xfrm>
          <a:prstGeom prst="rect">
            <a:avLst/>
          </a:prstGeom>
        </p:spPr>
      </p:pic>
      <p:pic>
        <p:nvPicPr>
          <p:cNvPr id="10" name="Picture 9"/>
          <p:cNvPicPr>
            <a:picLocks noChangeAspect="1"/>
          </p:cNvPicPr>
          <p:nvPr/>
        </p:nvPicPr>
        <p:blipFill>
          <a:blip r:embed="rId6"/>
          <a:stretch>
            <a:fillRect/>
          </a:stretch>
        </p:blipFill>
        <p:spPr>
          <a:xfrm>
            <a:off x="3968151" y="5877355"/>
            <a:ext cx="1752900" cy="545483"/>
          </a:xfrm>
          <a:prstGeom prst="rect">
            <a:avLst/>
          </a:prstGeom>
        </p:spPr>
      </p:pic>
      <p:sp>
        <p:nvSpPr>
          <p:cNvPr id="11" name="TextBox 10"/>
          <p:cNvSpPr txBox="1"/>
          <p:nvPr/>
        </p:nvSpPr>
        <p:spPr>
          <a:xfrm>
            <a:off x="128618" y="5476580"/>
            <a:ext cx="6633713" cy="461665"/>
          </a:xfrm>
          <a:prstGeom prst="rect">
            <a:avLst/>
          </a:prstGeom>
          <a:noFill/>
        </p:spPr>
        <p:txBody>
          <a:bodyPr wrap="square" rtlCol="0">
            <a:spAutoFit/>
          </a:bodyPr>
          <a:lstStyle/>
          <a:p>
            <a:r>
              <a:rPr lang="en-US" altLang="zh-HK" sz="1200" dirty="0" smtClean="0">
                <a:solidFill>
                  <a:srgbClr val="FF0000"/>
                </a:solidFill>
              </a:rPr>
              <a:t>Now we try the Function to find h for a user defined set of parameters (Rad, L , Vol), and it works to give 5.4 inches  </a:t>
            </a:r>
            <a:endParaRPr lang="zh-HK" altLang="en-US" sz="1200" dirty="0">
              <a:solidFill>
                <a:srgbClr val="FF0000"/>
              </a:solidFill>
            </a:endParaRPr>
          </a:p>
        </p:txBody>
      </p:sp>
    </p:spTree>
    <p:extLst>
      <p:ext uri="{BB962C8B-B14F-4D97-AF65-F5344CB8AC3E}">
        <p14:creationId xmlns:p14="http://schemas.microsoft.com/office/powerpoint/2010/main" val="1383573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22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842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753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619" y="157222"/>
            <a:ext cx="5920451" cy="1989528"/>
          </a:xfrm>
          <a:prstGeom prst="rect">
            <a:avLst/>
          </a:prstGeom>
        </p:spPr>
      </p:pic>
      <p:sp>
        <p:nvSpPr>
          <p:cNvPr id="6" name="TextBox 5"/>
          <p:cNvSpPr txBox="1"/>
          <p:nvPr/>
        </p:nvSpPr>
        <p:spPr>
          <a:xfrm>
            <a:off x="266218" y="2465408"/>
            <a:ext cx="6418600" cy="523220"/>
          </a:xfrm>
          <a:prstGeom prst="rect">
            <a:avLst/>
          </a:prstGeom>
          <a:noFill/>
        </p:spPr>
        <p:txBody>
          <a:bodyPr wrap="square" rtlCol="0">
            <a:spAutoFit/>
          </a:bodyPr>
          <a:lstStyle/>
          <a:p>
            <a:r>
              <a:rPr lang="en-US" altLang="zh-HK" sz="1400" dirty="0" smtClean="0"/>
              <a:t>If there are several modules in the workbook and we don’t want to Dim pi all the time, then we can make pi Public so it is defined in all modules in the workbook </a:t>
            </a:r>
            <a:endParaRPr lang="zh-HK" altLang="en-US" sz="1400" dirty="0"/>
          </a:p>
        </p:txBody>
      </p:sp>
      <p:sp>
        <p:nvSpPr>
          <p:cNvPr id="7" name="Rectangle 6"/>
          <p:cNvSpPr/>
          <p:nvPr/>
        </p:nvSpPr>
        <p:spPr>
          <a:xfrm>
            <a:off x="329044" y="3244840"/>
            <a:ext cx="5765025" cy="1754326"/>
          </a:xfrm>
          <a:prstGeom prst="rect">
            <a:avLst/>
          </a:prstGeom>
        </p:spPr>
        <p:txBody>
          <a:bodyPr wrap="square">
            <a:spAutoFit/>
          </a:bodyPr>
          <a:lstStyle/>
          <a:p>
            <a:r>
              <a:rPr lang="zh-HK" altLang="en-US" sz="900" dirty="0" smtClean="0"/>
              <a:t>Option Explicit</a:t>
            </a:r>
          </a:p>
          <a:p>
            <a:r>
              <a:rPr lang="zh-HK" altLang="en-US" sz="900" dirty="0" smtClean="0"/>
              <a:t>Sub NonStaticExamples()</a:t>
            </a:r>
          </a:p>
          <a:p>
            <a:r>
              <a:rPr lang="zh-HK" altLang="en-US" sz="900" dirty="0" smtClean="0"/>
              <a:t>Dim d As Double</a:t>
            </a:r>
          </a:p>
          <a:p>
            <a:r>
              <a:rPr lang="zh-HK" altLang="en-US" sz="900" dirty="0" smtClean="0"/>
              <a:t>d = d + 1</a:t>
            </a:r>
          </a:p>
          <a:p>
            <a:r>
              <a:rPr lang="zh-HK" altLang="en-US" sz="900" dirty="0" smtClean="0"/>
              <a:t>MsgBox d</a:t>
            </a:r>
          </a:p>
          <a:p>
            <a:r>
              <a:rPr lang="zh-HK" altLang="en-US" sz="900" dirty="0" smtClean="0"/>
              <a:t>End Sub</a:t>
            </a:r>
          </a:p>
          <a:p>
            <a:endParaRPr lang="zh-HK" altLang="en-US" sz="900" dirty="0" smtClean="0"/>
          </a:p>
          <a:p>
            <a:r>
              <a:rPr lang="zh-HK" altLang="en-US" sz="900" dirty="0" smtClean="0"/>
              <a:t>Sub StaticExaples()</a:t>
            </a:r>
          </a:p>
          <a:p>
            <a:r>
              <a:rPr lang="zh-HK" altLang="en-US" sz="900" dirty="0" smtClean="0"/>
              <a:t>Static d As Integer</a:t>
            </a:r>
          </a:p>
          <a:p>
            <a:r>
              <a:rPr lang="zh-HK" altLang="en-US" sz="900" dirty="0" smtClean="0"/>
              <a:t>d = d + 1</a:t>
            </a:r>
          </a:p>
          <a:p>
            <a:r>
              <a:rPr lang="zh-HK" altLang="en-US" sz="900" dirty="0" smtClean="0"/>
              <a:t>MsgBox d</a:t>
            </a:r>
          </a:p>
          <a:p>
            <a:r>
              <a:rPr lang="zh-HK" altLang="en-US" sz="900" dirty="0" smtClean="0"/>
              <a:t>End Sub</a:t>
            </a:r>
            <a:endParaRPr lang="zh-HK" altLang="en-US" sz="900" dirty="0"/>
          </a:p>
        </p:txBody>
      </p:sp>
      <p:pic>
        <p:nvPicPr>
          <p:cNvPr id="8" name="Picture 7"/>
          <p:cNvPicPr>
            <a:picLocks noChangeAspect="1"/>
          </p:cNvPicPr>
          <p:nvPr/>
        </p:nvPicPr>
        <p:blipFill>
          <a:blip r:embed="rId3"/>
          <a:stretch>
            <a:fillRect/>
          </a:stretch>
        </p:blipFill>
        <p:spPr>
          <a:xfrm>
            <a:off x="2000803" y="3560337"/>
            <a:ext cx="1257980" cy="873118"/>
          </a:xfrm>
          <a:prstGeom prst="rect">
            <a:avLst/>
          </a:prstGeom>
        </p:spPr>
      </p:pic>
      <p:sp>
        <p:nvSpPr>
          <p:cNvPr id="9" name="Right Arrow 8"/>
          <p:cNvSpPr/>
          <p:nvPr/>
        </p:nvSpPr>
        <p:spPr>
          <a:xfrm>
            <a:off x="1683328" y="3948545"/>
            <a:ext cx="193963" cy="17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5" name="Group 14"/>
          <p:cNvGrpSpPr/>
          <p:nvPr/>
        </p:nvGrpSpPr>
        <p:grpSpPr>
          <a:xfrm>
            <a:off x="3458495" y="3177602"/>
            <a:ext cx="2575160" cy="715525"/>
            <a:chOff x="3382295" y="3177602"/>
            <a:chExt cx="3317968" cy="857672"/>
          </a:xfrm>
        </p:grpSpPr>
        <p:pic>
          <p:nvPicPr>
            <p:cNvPr id="10" name="Picture 9"/>
            <p:cNvPicPr>
              <a:picLocks noChangeAspect="1"/>
            </p:cNvPicPr>
            <p:nvPr/>
          </p:nvPicPr>
          <p:blipFill>
            <a:blip r:embed="rId4"/>
            <a:stretch>
              <a:fillRect/>
            </a:stretch>
          </p:blipFill>
          <p:spPr>
            <a:xfrm>
              <a:off x="3382295" y="3187294"/>
              <a:ext cx="820448" cy="847980"/>
            </a:xfrm>
            <a:prstGeom prst="rect">
              <a:avLst/>
            </a:prstGeom>
          </p:spPr>
        </p:pic>
        <p:pic>
          <p:nvPicPr>
            <p:cNvPr id="11" name="Picture 10"/>
            <p:cNvPicPr>
              <a:picLocks noChangeAspect="1"/>
            </p:cNvPicPr>
            <p:nvPr/>
          </p:nvPicPr>
          <p:blipFill>
            <a:blip r:embed="rId4"/>
            <a:stretch>
              <a:fillRect/>
            </a:stretch>
          </p:blipFill>
          <p:spPr>
            <a:xfrm>
              <a:off x="4202743" y="3187294"/>
              <a:ext cx="820448" cy="847980"/>
            </a:xfrm>
            <a:prstGeom prst="rect">
              <a:avLst/>
            </a:prstGeom>
          </p:spPr>
        </p:pic>
        <p:pic>
          <p:nvPicPr>
            <p:cNvPr id="12" name="Picture 11"/>
            <p:cNvPicPr>
              <a:picLocks noChangeAspect="1"/>
            </p:cNvPicPr>
            <p:nvPr/>
          </p:nvPicPr>
          <p:blipFill>
            <a:blip r:embed="rId4"/>
            <a:stretch>
              <a:fillRect/>
            </a:stretch>
          </p:blipFill>
          <p:spPr>
            <a:xfrm>
              <a:off x="5059367" y="3187294"/>
              <a:ext cx="820448" cy="847980"/>
            </a:xfrm>
            <a:prstGeom prst="rect">
              <a:avLst/>
            </a:prstGeom>
          </p:spPr>
        </p:pic>
        <p:pic>
          <p:nvPicPr>
            <p:cNvPr id="13" name="Picture 12"/>
            <p:cNvPicPr>
              <a:picLocks noChangeAspect="1"/>
            </p:cNvPicPr>
            <p:nvPr/>
          </p:nvPicPr>
          <p:blipFill>
            <a:blip r:embed="rId4"/>
            <a:stretch>
              <a:fillRect/>
            </a:stretch>
          </p:blipFill>
          <p:spPr>
            <a:xfrm>
              <a:off x="5879815" y="3177602"/>
              <a:ext cx="820448" cy="847980"/>
            </a:xfrm>
            <a:prstGeom prst="rect">
              <a:avLst/>
            </a:prstGeom>
          </p:spPr>
        </p:pic>
      </p:grpSp>
      <p:pic>
        <p:nvPicPr>
          <p:cNvPr id="14" name="Picture 13"/>
          <p:cNvPicPr>
            <a:picLocks noChangeAspect="1"/>
          </p:cNvPicPr>
          <p:nvPr/>
        </p:nvPicPr>
        <p:blipFill>
          <a:blip r:embed="rId5"/>
          <a:stretch>
            <a:fillRect/>
          </a:stretch>
        </p:blipFill>
        <p:spPr>
          <a:xfrm>
            <a:off x="3458494" y="4224337"/>
            <a:ext cx="680117" cy="698375"/>
          </a:xfrm>
          <a:prstGeom prst="rect">
            <a:avLst/>
          </a:prstGeom>
        </p:spPr>
      </p:pic>
      <p:pic>
        <p:nvPicPr>
          <p:cNvPr id="16" name="Picture 15"/>
          <p:cNvPicPr>
            <a:picLocks noChangeAspect="1"/>
          </p:cNvPicPr>
          <p:nvPr/>
        </p:nvPicPr>
        <p:blipFill>
          <a:blip r:embed="rId6"/>
          <a:stretch>
            <a:fillRect/>
          </a:stretch>
        </p:blipFill>
        <p:spPr>
          <a:xfrm>
            <a:off x="4138611" y="4224337"/>
            <a:ext cx="661478" cy="688850"/>
          </a:xfrm>
          <a:prstGeom prst="rect">
            <a:avLst/>
          </a:prstGeom>
        </p:spPr>
      </p:pic>
      <p:pic>
        <p:nvPicPr>
          <p:cNvPr id="17" name="Picture 16"/>
          <p:cNvPicPr>
            <a:picLocks noChangeAspect="1"/>
          </p:cNvPicPr>
          <p:nvPr/>
        </p:nvPicPr>
        <p:blipFill>
          <a:blip r:embed="rId7"/>
          <a:stretch>
            <a:fillRect/>
          </a:stretch>
        </p:blipFill>
        <p:spPr>
          <a:xfrm>
            <a:off x="4800089" y="4214812"/>
            <a:ext cx="661088" cy="679325"/>
          </a:xfrm>
          <a:prstGeom prst="rect">
            <a:avLst/>
          </a:prstGeom>
        </p:spPr>
      </p:pic>
      <p:sp>
        <p:nvSpPr>
          <p:cNvPr id="18" name="TextBox 17"/>
          <p:cNvSpPr txBox="1"/>
          <p:nvPr/>
        </p:nvSpPr>
        <p:spPr>
          <a:xfrm>
            <a:off x="3458494" y="3901213"/>
            <a:ext cx="1592103" cy="253916"/>
          </a:xfrm>
          <a:prstGeom prst="rect">
            <a:avLst/>
          </a:prstGeom>
          <a:noFill/>
        </p:spPr>
        <p:txBody>
          <a:bodyPr wrap="none" rtlCol="0">
            <a:spAutoFit/>
          </a:bodyPr>
          <a:lstStyle/>
          <a:p>
            <a:r>
              <a:rPr lang="en-US" altLang="zh-HK" sz="1050" dirty="0" smtClean="0"/>
              <a:t>Resets to 0 after each run</a:t>
            </a:r>
            <a:endParaRPr lang="zh-HK" altLang="en-US" sz="1050" dirty="0"/>
          </a:p>
        </p:txBody>
      </p:sp>
      <p:sp>
        <p:nvSpPr>
          <p:cNvPr id="19" name="TextBox 18"/>
          <p:cNvSpPr txBox="1"/>
          <p:nvPr/>
        </p:nvSpPr>
        <p:spPr>
          <a:xfrm>
            <a:off x="3458493" y="4922712"/>
            <a:ext cx="1672253" cy="253916"/>
          </a:xfrm>
          <a:prstGeom prst="rect">
            <a:avLst/>
          </a:prstGeom>
          <a:noFill/>
        </p:spPr>
        <p:txBody>
          <a:bodyPr wrap="none" rtlCol="0">
            <a:spAutoFit/>
          </a:bodyPr>
          <a:lstStyle/>
          <a:p>
            <a:r>
              <a:rPr lang="en-US" altLang="zh-HK" sz="1050" dirty="0" smtClean="0"/>
              <a:t>Keeps the value in memory</a:t>
            </a:r>
            <a:endParaRPr lang="zh-HK" altLang="en-US" sz="1050" dirty="0"/>
          </a:p>
        </p:txBody>
      </p:sp>
    </p:spTree>
    <p:extLst>
      <p:ext uri="{BB962C8B-B14F-4D97-AF65-F5344CB8AC3E}">
        <p14:creationId xmlns:p14="http://schemas.microsoft.com/office/powerpoint/2010/main" val="1561269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4192" y="34507"/>
            <a:ext cx="1544975" cy="461665"/>
          </a:xfrm>
          <a:prstGeom prst="rect">
            <a:avLst/>
          </a:prstGeom>
          <a:noFill/>
        </p:spPr>
        <p:txBody>
          <a:bodyPr wrap="none" rtlCol="0">
            <a:spAutoFit/>
          </a:bodyPr>
          <a:lstStyle/>
          <a:p>
            <a:r>
              <a:rPr lang="en-US" altLang="zh-HK" sz="2400" b="1" u="sng" dirty="0" smtClean="0"/>
              <a:t>Debugging</a:t>
            </a:r>
            <a:endParaRPr lang="zh-HK" altLang="en-US" sz="2400" b="1" u="sng" dirty="0"/>
          </a:p>
        </p:txBody>
      </p:sp>
      <p:pic>
        <p:nvPicPr>
          <p:cNvPr id="5" name="Picture 4"/>
          <p:cNvPicPr>
            <a:picLocks noChangeAspect="1"/>
          </p:cNvPicPr>
          <p:nvPr/>
        </p:nvPicPr>
        <p:blipFill>
          <a:blip r:embed="rId2"/>
          <a:stretch>
            <a:fillRect/>
          </a:stretch>
        </p:blipFill>
        <p:spPr>
          <a:xfrm>
            <a:off x="119754" y="458372"/>
            <a:ext cx="1731705" cy="2071254"/>
          </a:xfrm>
          <a:prstGeom prst="rect">
            <a:avLst/>
          </a:prstGeom>
        </p:spPr>
      </p:pic>
      <p:sp>
        <p:nvSpPr>
          <p:cNvPr id="6" name="Rectangle 5"/>
          <p:cNvSpPr/>
          <p:nvPr/>
        </p:nvSpPr>
        <p:spPr>
          <a:xfrm>
            <a:off x="119754" y="2529626"/>
            <a:ext cx="6793747" cy="1446550"/>
          </a:xfrm>
          <a:prstGeom prst="rect">
            <a:avLst/>
          </a:prstGeom>
        </p:spPr>
        <p:txBody>
          <a:bodyPr wrap="square">
            <a:spAutoFit/>
          </a:bodyPr>
          <a:lstStyle/>
          <a:p>
            <a:pPr marL="171450" indent="-171450">
              <a:buFont typeface="Arial" panose="020B0604020202020204" pitchFamily="34" charset="0"/>
              <a:buChar char="•"/>
            </a:pPr>
            <a:r>
              <a:rPr lang="en-US" altLang="zh-HK" sz="1100" dirty="0" smtClean="0">
                <a:solidFill>
                  <a:srgbClr val="373A3C"/>
                </a:solidFill>
                <a:latin typeface="OpenSans"/>
              </a:rPr>
              <a:t>F8 run the code line by line, so same as in Python / R and we can see what is going on in the Locals Window.  </a:t>
            </a:r>
          </a:p>
          <a:p>
            <a:pPr marL="171450" indent="-171450">
              <a:buFont typeface="Arial" panose="020B0604020202020204" pitchFamily="34" charset="0"/>
              <a:buChar char="•"/>
            </a:pPr>
            <a:r>
              <a:rPr lang="en-US" altLang="zh-HK" sz="1100" dirty="0" smtClean="0">
                <a:solidFill>
                  <a:srgbClr val="373A3C"/>
                </a:solidFill>
                <a:latin typeface="OpenSans"/>
              </a:rPr>
              <a:t>Then Shift+F8 allows stepping over a line that contains a function that is defined elsewhere to avoid jumping to that function so we remain focused in this section.</a:t>
            </a:r>
          </a:p>
          <a:p>
            <a:pPr marL="171450" indent="-171450">
              <a:buFont typeface="Arial" panose="020B0604020202020204" pitchFamily="34" charset="0"/>
              <a:buChar char="•"/>
            </a:pPr>
            <a:r>
              <a:rPr lang="en-US" altLang="zh-HK" sz="1100" dirty="0" smtClean="0">
                <a:solidFill>
                  <a:srgbClr val="373A3C"/>
                </a:solidFill>
                <a:latin typeface="OpenSans"/>
              </a:rPr>
              <a:t>Ctrl+Shift+F8 is used when we step into a sub </a:t>
            </a:r>
            <a:r>
              <a:rPr lang="en-US" altLang="zh-HK" sz="1100" dirty="0">
                <a:solidFill>
                  <a:srgbClr val="373A3C"/>
                </a:solidFill>
                <a:latin typeface="OpenSans"/>
              </a:rPr>
              <a:t>procedure </a:t>
            </a:r>
            <a:r>
              <a:rPr lang="en-US" altLang="zh-HK" sz="1100" dirty="0" smtClean="0">
                <a:solidFill>
                  <a:srgbClr val="373A3C"/>
                </a:solidFill>
                <a:latin typeface="OpenSans"/>
              </a:rPr>
              <a:t>and want </a:t>
            </a:r>
            <a:r>
              <a:rPr lang="en-US" altLang="zh-HK" sz="1100" dirty="0">
                <a:solidFill>
                  <a:srgbClr val="373A3C"/>
                </a:solidFill>
                <a:latin typeface="OpenSans"/>
              </a:rPr>
              <a:t>to step out </a:t>
            </a:r>
            <a:r>
              <a:rPr lang="en-US" altLang="zh-HK" sz="1100" dirty="0" smtClean="0">
                <a:solidFill>
                  <a:srgbClr val="373A3C"/>
                </a:solidFill>
                <a:latin typeface="OpenSans"/>
              </a:rPr>
              <a:t>of it to return to the original section of code we were checking</a:t>
            </a:r>
          </a:p>
          <a:p>
            <a:endParaRPr lang="en-US" altLang="zh-HK" sz="1100" dirty="0">
              <a:solidFill>
                <a:srgbClr val="373A3C"/>
              </a:solidFill>
              <a:latin typeface="OpenSans"/>
            </a:endParaRPr>
          </a:p>
          <a:p>
            <a:r>
              <a:rPr lang="en-US" altLang="zh-HK" sz="1100" dirty="0">
                <a:solidFill>
                  <a:srgbClr val="373A3C"/>
                </a:solidFill>
                <a:latin typeface="OpenSans"/>
              </a:rPr>
              <a:t>  </a:t>
            </a:r>
            <a:endParaRPr lang="en-US" altLang="zh-HK" sz="1100" b="0" i="0" u="none" strike="noStrike" dirty="0">
              <a:solidFill>
                <a:srgbClr val="2972D1"/>
              </a:solidFill>
              <a:effectLst/>
              <a:latin typeface="OpenSans"/>
            </a:endParaRPr>
          </a:p>
        </p:txBody>
      </p:sp>
      <p:pic>
        <p:nvPicPr>
          <p:cNvPr id="7" name="Picture 6"/>
          <p:cNvPicPr>
            <a:picLocks noChangeAspect="1"/>
          </p:cNvPicPr>
          <p:nvPr/>
        </p:nvPicPr>
        <p:blipFill>
          <a:blip r:embed="rId3"/>
          <a:stretch>
            <a:fillRect/>
          </a:stretch>
        </p:blipFill>
        <p:spPr>
          <a:xfrm>
            <a:off x="1906877" y="496171"/>
            <a:ext cx="2358937" cy="1879883"/>
          </a:xfrm>
          <a:prstGeom prst="rect">
            <a:avLst/>
          </a:prstGeom>
        </p:spPr>
      </p:pic>
      <p:pic>
        <p:nvPicPr>
          <p:cNvPr id="8" name="Picture 7"/>
          <p:cNvPicPr>
            <a:picLocks noChangeAspect="1"/>
          </p:cNvPicPr>
          <p:nvPr/>
        </p:nvPicPr>
        <p:blipFill>
          <a:blip r:embed="rId4"/>
          <a:stretch>
            <a:fillRect/>
          </a:stretch>
        </p:blipFill>
        <p:spPr>
          <a:xfrm>
            <a:off x="119754" y="5215922"/>
            <a:ext cx="3676391" cy="1225464"/>
          </a:xfrm>
          <a:prstGeom prst="rect">
            <a:avLst/>
          </a:prstGeom>
        </p:spPr>
      </p:pic>
      <p:pic>
        <p:nvPicPr>
          <p:cNvPr id="9" name="Picture 8"/>
          <p:cNvPicPr>
            <a:picLocks noChangeAspect="1"/>
          </p:cNvPicPr>
          <p:nvPr/>
        </p:nvPicPr>
        <p:blipFill>
          <a:blip r:embed="rId5"/>
          <a:stretch>
            <a:fillRect/>
          </a:stretch>
        </p:blipFill>
        <p:spPr>
          <a:xfrm>
            <a:off x="4371109" y="496172"/>
            <a:ext cx="2397682" cy="1827833"/>
          </a:xfrm>
          <a:prstGeom prst="rect">
            <a:avLst/>
          </a:prstGeom>
        </p:spPr>
      </p:pic>
      <p:pic>
        <p:nvPicPr>
          <p:cNvPr id="10" name="Picture 9"/>
          <p:cNvPicPr>
            <a:picLocks noChangeAspect="1"/>
          </p:cNvPicPr>
          <p:nvPr/>
        </p:nvPicPr>
        <p:blipFill>
          <a:blip r:embed="rId6"/>
          <a:stretch>
            <a:fillRect/>
          </a:stretch>
        </p:blipFill>
        <p:spPr>
          <a:xfrm>
            <a:off x="119754" y="3769374"/>
            <a:ext cx="3200401" cy="1204645"/>
          </a:xfrm>
          <a:prstGeom prst="rect">
            <a:avLst/>
          </a:prstGeom>
        </p:spPr>
      </p:pic>
      <p:sp>
        <p:nvSpPr>
          <p:cNvPr id="11" name="Rectangle 10"/>
          <p:cNvSpPr/>
          <p:nvPr/>
        </p:nvSpPr>
        <p:spPr>
          <a:xfrm>
            <a:off x="3320155" y="3769373"/>
            <a:ext cx="3429000" cy="1061829"/>
          </a:xfrm>
          <a:prstGeom prst="rect">
            <a:avLst/>
          </a:prstGeom>
        </p:spPr>
        <p:txBody>
          <a:bodyPr>
            <a:spAutoFit/>
          </a:bodyPr>
          <a:lstStyle/>
          <a:p>
            <a:r>
              <a:rPr lang="en-US" altLang="zh-HK" sz="1050" dirty="0" smtClean="0">
                <a:solidFill>
                  <a:srgbClr val="373A3C"/>
                </a:solidFill>
                <a:latin typeface="OpenSans"/>
              </a:rPr>
              <a:t>Add break point by lift clicking on the left hand side.</a:t>
            </a:r>
          </a:p>
          <a:p>
            <a:r>
              <a:rPr lang="en-US" altLang="zh-HK" sz="1050" dirty="0" smtClean="0">
                <a:solidFill>
                  <a:srgbClr val="373A3C"/>
                </a:solidFill>
                <a:latin typeface="OpenSans"/>
              </a:rPr>
              <a:t>Break point allows the code to run until it reaches that point, basically </a:t>
            </a:r>
            <a:r>
              <a:rPr lang="en-US" altLang="zh-HK" sz="1050" dirty="0">
                <a:solidFill>
                  <a:srgbClr val="373A3C"/>
                </a:solidFill>
                <a:latin typeface="OpenSans"/>
              </a:rPr>
              <a:t>like a stop sign</a:t>
            </a:r>
            <a:r>
              <a:rPr lang="en-US" altLang="zh-HK" sz="1050" dirty="0" smtClean="0">
                <a:solidFill>
                  <a:srgbClr val="373A3C"/>
                </a:solidFill>
                <a:latin typeface="OpenSans"/>
              </a:rPr>
              <a:t>. </a:t>
            </a:r>
            <a:r>
              <a:rPr lang="en-US" altLang="zh-HK" sz="1050" dirty="0">
                <a:solidFill>
                  <a:srgbClr val="373A3C"/>
                </a:solidFill>
                <a:latin typeface="OpenSans"/>
              </a:rPr>
              <a:t> And then you can kind of look at your code to see what's going </a:t>
            </a:r>
            <a:r>
              <a:rPr lang="en-US" altLang="zh-HK" sz="1050" dirty="0" smtClean="0">
                <a:solidFill>
                  <a:srgbClr val="373A3C"/>
                </a:solidFill>
                <a:latin typeface="OpenSans"/>
              </a:rPr>
              <a:t>on in Locals Window.</a:t>
            </a:r>
            <a:endParaRPr lang="en-US" altLang="zh-HK" sz="1050" dirty="0">
              <a:solidFill>
                <a:srgbClr val="373A3C"/>
              </a:solidFill>
              <a:latin typeface="OpenSans"/>
            </a:endParaRPr>
          </a:p>
          <a:p>
            <a:r>
              <a:rPr lang="en-US" altLang="zh-HK" sz="1050" dirty="0">
                <a:solidFill>
                  <a:srgbClr val="373A3C"/>
                </a:solidFill>
                <a:latin typeface="OpenSans"/>
              </a:rPr>
              <a:t> </a:t>
            </a:r>
            <a:endParaRPr lang="zh-HK" altLang="en-US" sz="1050" dirty="0"/>
          </a:p>
        </p:txBody>
      </p:sp>
      <p:sp>
        <p:nvSpPr>
          <p:cNvPr id="12" name="Rectangle 11"/>
          <p:cNvSpPr/>
          <p:nvPr/>
        </p:nvSpPr>
        <p:spPr>
          <a:xfrm>
            <a:off x="3742716" y="5150289"/>
            <a:ext cx="3233048" cy="1061829"/>
          </a:xfrm>
          <a:prstGeom prst="rect">
            <a:avLst/>
          </a:prstGeom>
        </p:spPr>
        <p:txBody>
          <a:bodyPr wrap="square">
            <a:spAutoFit/>
          </a:bodyPr>
          <a:lstStyle/>
          <a:p>
            <a:r>
              <a:rPr lang="en-US" altLang="zh-HK" sz="1050" dirty="0" smtClean="0">
                <a:solidFill>
                  <a:srgbClr val="373A3C"/>
                </a:solidFill>
                <a:latin typeface="OpenSans"/>
              </a:rPr>
              <a:t>Can put “</a:t>
            </a:r>
            <a:r>
              <a:rPr lang="en-US" altLang="zh-HK" sz="1050" dirty="0" err="1" smtClean="0">
                <a:solidFill>
                  <a:srgbClr val="373A3C"/>
                </a:solidFill>
                <a:latin typeface="OpenSans"/>
              </a:rPr>
              <a:t>Debug.Assert</a:t>
            </a:r>
            <a:r>
              <a:rPr lang="en-US" altLang="zh-HK" sz="1050" dirty="0" smtClean="0">
                <a:solidFill>
                  <a:srgbClr val="373A3C"/>
                </a:solidFill>
                <a:latin typeface="OpenSans"/>
              </a:rPr>
              <a:t> s &lt;5” function with a condition (s &lt;5) of when to stop into the code.  The code will run and enter into debug mode when the condition is FALSE, </a:t>
            </a:r>
            <a:r>
              <a:rPr lang="en-US" altLang="zh-HK" sz="1050" dirty="0" err="1" smtClean="0">
                <a:solidFill>
                  <a:srgbClr val="373A3C"/>
                </a:solidFill>
                <a:latin typeface="OpenSans"/>
              </a:rPr>
              <a:t>i.e</a:t>
            </a:r>
            <a:r>
              <a:rPr lang="en-US" altLang="zh-HK" sz="1050" dirty="0" smtClean="0">
                <a:solidFill>
                  <a:srgbClr val="373A3C"/>
                </a:solidFill>
                <a:latin typeface="OpenSans"/>
              </a:rPr>
              <a:t> s&gt;5 in this example.</a:t>
            </a:r>
            <a:endParaRPr lang="en-US" altLang="zh-HK" sz="1050" dirty="0">
              <a:solidFill>
                <a:srgbClr val="373A3C"/>
              </a:solidFill>
              <a:latin typeface="OpenSans"/>
            </a:endParaRPr>
          </a:p>
          <a:p>
            <a:r>
              <a:rPr lang="en-US" altLang="zh-HK" sz="1050" dirty="0">
                <a:solidFill>
                  <a:srgbClr val="373A3C"/>
                </a:solidFill>
                <a:latin typeface="OpenSans"/>
              </a:rPr>
              <a:t> </a:t>
            </a:r>
            <a:endParaRPr lang="en-US" altLang="zh-HK" sz="1050" dirty="0" smtClean="0">
              <a:solidFill>
                <a:srgbClr val="373A3C"/>
              </a:solidFill>
              <a:latin typeface="OpenSans"/>
            </a:endParaRPr>
          </a:p>
          <a:p>
            <a:r>
              <a:rPr lang="en-US" altLang="zh-HK" sz="1050" dirty="0" smtClean="0">
                <a:solidFill>
                  <a:srgbClr val="373A3C"/>
                </a:solidFill>
                <a:latin typeface="OpenSans"/>
              </a:rPr>
              <a:t>You </a:t>
            </a:r>
            <a:r>
              <a:rPr lang="en-US" altLang="zh-HK" sz="1050" dirty="0">
                <a:solidFill>
                  <a:srgbClr val="373A3C"/>
                </a:solidFill>
                <a:latin typeface="OpenSans"/>
              </a:rPr>
              <a:t>actually </a:t>
            </a:r>
            <a:r>
              <a:rPr lang="en-US" altLang="zh-HK" sz="1050" dirty="0" smtClean="0">
                <a:solidFill>
                  <a:srgbClr val="373A3C"/>
                </a:solidFill>
                <a:latin typeface="OpenSans"/>
              </a:rPr>
              <a:t>have to right</a:t>
            </a:r>
            <a:r>
              <a:rPr lang="en-US" altLang="zh-HK" sz="1050" dirty="0">
                <a:solidFill>
                  <a:srgbClr val="373A3C"/>
                </a:solidFill>
                <a:latin typeface="OpenSans"/>
              </a:rPr>
              <a:t> align of </a:t>
            </a:r>
            <a:r>
              <a:rPr lang="en-US" altLang="zh-HK" sz="1050" dirty="0" smtClean="0">
                <a:solidFill>
                  <a:srgbClr val="373A3C"/>
                </a:solidFill>
                <a:latin typeface="OpenSans"/>
              </a:rPr>
              <a:t>code.</a:t>
            </a:r>
            <a:r>
              <a:rPr lang="en-US" altLang="zh-HK" sz="1050" dirty="0">
                <a:solidFill>
                  <a:srgbClr val="373A3C"/>
                </a:solidFill>
                <a:latin typeface="OpenSans"/>
              </a:rPr>
              <a:t>   </a:t>
            </a:r>
            <a:endParaRPr lang="zh-HK" altLang="en-US" sz="1050" dirty="0"/>
          </a:p>
        </p:txBody>
      </p:sp>
    </p:spTree>
    <p:extLst>
      <p:ext uri="{BB962C8B-B14F-4D97-AF65-F5344CB8AC3E}">
        <p14:creationId xmlns:p14="http://schemas.microsoft.com/office/powerpoint/2010/main" val="3411585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528" y="583722"/>
            <a:ext cx="4503707" cy="2930122"/>
          </a:xfrm>
          <a:prstGeom prst="rect">
            <a:avLst/>
          </a:prstGeom>
        </p:spPr>
      </p:pic>
      <p:pic>
        <p:nvPicPr>
          <p:cNvPr id="5" name="Picture 4"/>
          <p:cNvPicPr>
            <a:picLocks noChangeAspect="1"/>
          </p:cNvPicPr>
          <p:nvPr/>
        </p:nvPicPr>
        <p:blipFill>
          <a:blip r:embed="rId3"/>
          <a:stretch>
            <a:fillRect/>
          </a:stretch>
        </p:blipFill>
        <p:spPr>
          <a:xfrm>
            <a:off x="1777079" y="3710403"/>
            <a:ext cx="3403376" cy="2707231"/>
          </a:xfrm>
          <a:prstGeom prst="rect">
            <a:avLst/>
          </a:prstGeom>
        </p:spPr>
      </p:pic>
      <p:pic>
        <p:nvPicPr>
          <p:cNvPr id="6" name="Picture 5"/>
          <p:cNvPicPr>
            <a:picLocks noChangeAspect="1"/>
          </p:cNvPicPr>
          <p:nvPr/>
        </p:nvPicPr>
        <p:blipFill>
          <a:blip r:embed="rId4"/>
          <a:stretch>
            <a:fillRect/>
          </a:stretch>
        </p:blipFill>
        <p:spPr>
          <a:xfrm>
            <a:off x="321499" y="6604982"/>
            <a:ext cx="3157268" cy="1158327"/>
          </a:xfrm>
          <a:prstGeom prst="rect">
            <a:avLst/>
          </a:prstGeom>
        </p:spPr>
      </p:pic>
      <p:sp>
        <p:nvSpPr>
          <p:cNvPr id="7" name="TextBox 6"/>
          <p:cNvSpPr txBox="1"/>
          <p:nvPr/>
        </p:nvSpPr>
        <p:spPr>
          <a:xfrm>
            <a:off x="3643746" y="7184145"/>
            <a:ext cx="2909343" cy="461665"/>
          </a:xfrm>
          <a:prstGeom prst="rect">
            <a:avLst/>
          </a:prstGeom>
          <a:noFill/>
        </p:spPr>
        <p:txBody>
          <a:bodyPr wrap="square" rtlCol="0">
            <a:spAutoFit/>
          </a:bodyPr>
          <a:lstStyle/>
          <a:p>
            <a:r>
              <a:rPr lang="en-US" altLang="zh-HK" sz="1200" dirty="0" smtClean="0">
                <a:solidFill>
                  <a:srgbClr val="FF0000"/>
                </a:solidFill>
              </a:rPr>
              <a:t>The identity tan(pi/4)=1 is used to define pi, so rearrange to give pi=4*</a:t>
            </a:r>
            <a:r>
              <a:rPr lang="en-US" altLang="zh-HK" sz="1200" dirty="0" err="1" smtClean="0">
                <a:solidFill>
                  <a:srgbClr val="FF0000"/>
                </a:solidFill>
              </a:rPr>
              <a:t>Atn</a:t>
            </a:r>
            <a:r>
              <a:rPr lang="en-US" altLang="zh-HK" sz="1200" dirty="0" smtClean="0">
                <a:solidFill>
                  <a:srgbClr val="FF0000"/>
                </a:solidFill>
              </a:rPr>
              <a:t>(1)</a:t>
            </a:r>
            <a:endParaRPr lang="zh-HK" altLang="en-US" sz="1200" dirty="0">
              <a:solidFill>
                <a:srgbClr val="FF0000"/>
              </a:solidFill>
            </a:endParaRPr>
          </a:p>
        </p:txBody>
      </p:sp>
      <p:pic>
        <p:nvPicPr>
          <p:cNvPr id="8" name="Picture 7"/>
          <p:cNvPicPr>
            <a:picLocks noChangeAspect="1"/>
          </p:cNvPicPr>
          <p:nvPr/>
        </p:nvPicPr>
        <p:blipFill>
          <a:blip r:embed="rId5"/>
          <a:stretch>
            <a:fillRect/>
          </a:stretch>
        </p:blipFill>
        <p:spPr>
          <a:xfrm>
            <a:off x="1537200" y="8077101"/>
            <a:ext cx="3218151" cy="1352638"/>
          </a:xfrm>
          <a:prstGeom prst="rect">
            <a:avLst/>
          </a:prstGeom>
        </p:spPr>
      </p:pic>
      <p:sp>
        <p:nvSpPr>
          <p:cNvPr id="9" name="Rectangle 8"/>
          <p:cNvSpPr/>
          <p:nvPr/>
        </p:nvSpPr>
        <p:spPr>
          <a:xfrm>
            <a:off x="1517073" y="8077101"/>
            <a:ext cx="3255818" cy="1377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TextBox 9"/>
          <p:cNvSpPr txBox="1"/>
          <p:nvPr/>
        </p:nvSpPr>
        <p:spPr>
          <a:xfrm>
            <a:off x="2747028" y="39097"/>
            <a:ext cx="1463478" cy="461665"/>
          </a:xfrm>
          <a:prstGeom prst="rect">
            <a:avLst/>
          </a:prstGeom>
          <a:noFill/>
        </p:spPr>
        <p:txBody>
          <a:bodyPr wrap="none" rtlCol="0">
            <a:spAutoFit/>
          </a:bodyPr>
          <a:lstStyle/>
          <a:p>
            <a:r>
              <a:rPr lang="en-US" altLang="zh-HK" sz="2400" b="1" u="sng" dirty="0" smtClean="0"/>
              <a:t>Operators</a:t>
            </a:r>
            <a:endParaRPr lang="zh-HK" altLang="en-US" sz="2400" b="1" u="sng" dirty="0"/>
          </a:p>
        </p:txBody>
      </p:sp>
      <p:sp>
        <p:nvSpPr>
          <p:cNvPr id="11" name="TextBox 10"/>
          <p:cNvSpPr txBox="1"/>
          <p:nvPr/>
        </p:nvSpPr>
        <p:spPr>
          <a:xfrm>
            <a:off x="3297133" y="2997140"/>
            <a:ext cx="3313728" cy="430887"/>
          </a:xfrm>
          <a:prstGeom prst="rect">
            <a:avLst/>
          </a:prstGeom>
          <a:noFill/>
        </p:spPr>
        <p:txBody>
          <a:bodyPr wrap="none" rtlCol="0">
            <a:spAutoFit/>
          </a:bodyPr>
          <a:lstStyle/>
          <a:p>
            <a:r>
              <a:rPr lang="en-US" altLang="zh-HK" sz="1100" dirty="0" smtClean="0"/>
              <a:t>Exclusive means cannot be both true or both false, i.e. </a:t>
            </a:r>
          </a:p>
          <a:p>
            <a:r>
              <a:rPr lang="en-US" altLang="zh-HK" sz="1100" dirty="0" smtClean="0"/>
              <a:t>x=2 </a:t>
            </a:r>
            <a:r>
              <a:rPr lang="en-US" altLang="zh-HK" sz="1100" dirty="0" err="1" smtClean="0"/>
              <a:t>XOr</a:t>
            </a:r>
            <a:r>
              <a:rPr lang="en-US" altLang="zh-HK" sz="1100" dirty="0" smtClean="0"/>
              <a:t> x=3 </a:t>
            </a:r>
            <a:endParaRPr lang="zh-HK" altLang="en-US" sz="1100" dirty="0"/>
          </a:p>
        </p:txBody>
      </p:sp>
      <p:cxnSp>
        <p:nvCxnSpPr>
          <p:cNvPr id="13" name="Straight Connector 12"/>
          <p:cNvCxnSpPr/>
          <p:nvPr/>
        </p:nvCxnSpPr>
        <p:spPr>
          <a:xfrm flipV="1">
            <a:off x="1268083" y="3255028"/>
            <a:ext cx="2104845" cy="207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551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3451" y="144099"/>
            <a:ext cx="5833614" cy="369332"/>
          </a:xfrm>
          <a:prstGeom prst="rect">
            <a:avLst/>
          </a:prstGeom>
        </p:spPr>
        <p:txBody>
          <a:bodyPr wrap="square">
            <a:spAutoFit/>
          </a:bodyPr>
          <a:lstStyle/>
          <a:p>
            <a:r>
              <a:rPr lang="en-US" altLang="zh-HK" b="1" u="sng" dirty="0" smtClean="0">
                <a:latin typeface="OpenSans-Light"/>
              </a:rPr>
              <a:t>Convert </a:t>
            </a:r>
            <a:r>
              <a:rPr lang="en-US" altLang="zh-HK" b="1" u="sng" dirty="0">
                <a:latin typeface="OpenSans-Light"/>
              </a:rPr>
              <a:t>a user-defined function to an Excel Add-In</a:t>
            </a:r>
            <a:endParaRPr lang="zh-HK" altLang="en-US" b="1" u="sng" dirty="0"/>
          </a:p>
        </p:txBody>
      </p:sp>
      <p:sp>
        <p:nvSpPr>
          <p:cNvPr id="5" name="TextBox 4"/>
          <p:cNvSpPr txBox="1"/>
          <p:nvPr/>
        </p:nvSpPr>
        <p:spPr>
          <a:xfrm>
            <a:off x="80512" y="707367"/>
            <a:ext cx="6673579" cy="769441"/>
          </a:xfrm>
          <a:prstGeom prst="rect">
            <a:avLst/>
          </a:prstGeom>
          <a:noFill/>
        </p:spPr>
        <p:txBody>
          <a:bodyPr wrap="square" rtlCol="0">
            <a:spAutoFit/>
          </a:bodyPr>
          <a:lstStyle/>
          <a:p>
            <a:r>
              <a:rPr lang="en-US" altLang="zh-HK" sz="1100" dirty="0" smtClean="0"/>
              <a:t>If I made a User Define Function and want to use it on other computers or make it available for other people, then I could save the workbook containing the UDF as an “Add-in”.  When then receive the Add-In file, they can go to </a:t>
            </a:r>
          </a:p>
          <a:p>
            <a:r>
              <a:rPr lang="en-US" altLang="zh-HK" sz="1100" dirty="0" smtClean="0"/>
              <a:t>File -&gt; Options -&gt; Add-Ins -&gt; click Go button -&gt; click Browse button to  load the Add-In file.  Once loaded, they will be able to use the UDF in the worksheets.</a:t>
            </a:r>
            <a:endParaRPr lang="zh-HK" altLang="en-US" sz="1100" dirty="0"/>
          </a:p>
        </p:txBody>
      </p:sp>
      <p:sp>
        <p:nvSpPr>
          <p:cNvPr id="6" name="Rectangle 5"/>
          <p:cNvSpPr/>
          <p:nvPr/>
        </p:nvSpPr>
        <p:spPr>
          <a:xfrm>
            <a:off x="1214250" y="1945621"/>
            <a:ext cx="4079963" cy="461665"/>
          </a:xfrm>
          <a:prstGeom prst="rect">
            <a:avLst/>
          </a:prstGeom>
        </p:spPr>
        <p:txBody>
          <a:bodyPr wrap="none">
            <a:spAutoFit/>
          </a:bodyPr>
          <a:lstStyle/>
          <a:p>
            <a:r>
              <a:rPr lang="en-US" altLang="zh-HK" sz="2400" b="1" u="sng" dirty="0">
                <a:latin typeface="OpenSans-Light"/>
              </a:rPr>
              <a:t>Borrowing Excel functions</a:t>
            </a:r>
            <a:endParaRPr lang="zh-HK" altLang="en-US" sz="2400" b="1" u="sng" dirty="0"/>
          </a:p>
        </p:txBody>
      </p:sp>
      <p:sp>
        <p:nvSpPr>
          <p:cNvPr id="8" name="Rectangle 7"/>
          <p:cNvSpPr/>
          <p:nvPr/>
        </p:nvSpPr>
        <p:spPr>
          <a:xfrm>
            <a:off x="201860" y="4047972"/>
            <a:ext cx="6656140" cy="830997"/>
          </a:xfrm>
          <a:prstGeom prst="rect">
            <a:avLst/>
          </a:prstGeom>
        </p:spPr>
        <p:txBody>
          <a:bodyPr wrap="square">
            <a:spAutoFit/>
          </a:bodyPr>
          <a:lstStyle/>
          <a:p>
            <a:r>
              <a:rPr lang="en-US" altLang="zh-HK" sz="1200" smtClean="0">
                <a:solidFill>
                  <a:srgbClr val="00B050"/>
                </a:solidFill>
              </a:rPr>
              <a:t>‘Here we borrowed Max and Min built-in functions and used them to create a range function</a:t>
            </a:r>
          </a:p>
          <a:p>
            <a:r>
              <a:rPr lang="zh-HK" altLang="en-US" sz="1200" smtClean="0"/>
              <a:t>Function range(rng As range) As Double</a:t>
            </a:r>
          </a:p>
          <a:p>
            <a:r>
              <a:rPr lang="zh-HK" altLang="en-US" sz="1200" smtClean="0"/>
              <a:t>range = WorksheetFunction.Max(rng) - WorksheetFunction.Min(rng)</a:t>
            </a:r>
          </a:p>
          <a:p>
            <a:r>
              <a:rPr lang="zh-HK" altLang="en-US" sz="1200" smtClean="0"/>
              <a:t>End Function</a:t>
            </a:r>
            <a:endParaRPr lang="zh-HK" altLang="en-US" sz="1200" dirty="0"/>
          </a:p>
        </p:txBody>
      </p:sp>
      <p:pic>
        <p:nvPicPr>
          <p:cNvPr id="9" name="Picture 8"/>
          <p:cNvPicPr>
            <a:picLocks noChangeAspect="1"/>
          </p:cNvPicPr>
          <p:nvPr/>
        </p:nvPicPr>
        <p:blipFill>
          <a:blip r:embed="rId2"/>
          <a:stretch>
            <a:fillRect/>
          </a:stretch>
        </p:blipFill>
        <p:spPr>
          <a:xfrm>
            <a:off x="201860" y="2463678"/>
            <a:ext cx="2624467" cy="1428421"/>
          </a:xfrm>
          <a:prstGeom prst="rect">
            <a:avLst/>
          </a:prstGeom>
        </p:spPr>
      </p:pic>
      <p:sp>
        <p:nvSpPr>
          <p:cNvPr id="11" name="Rectangle 10"/>
          <p:cNvSpPr/>
          <p:nvPr/>
        </p:nvSpPr>
        <p:spPr>
          <a:xfrm>
            <a:off x="1539731" y="5209619"/>
            <a:ext cx="3429000" cy="400110"/>
          </a:xfrm>
          <a:prstGeom prst="rect">
            <a:avLst/>
          </a:prstGeom>
        </p:spPr>
        <p:txBody>
          <a:bodyPr>
            <a:spAutoFit/>
          </a:bodyPr>
          <a:lstStyle/>
          <a:p>
            <a:pPr algn="ctr"/>
            <a:endParaRPr lang="zh-HK" altLang="en-US" sz="2000" b="1" u="sng" dirty="0"/>
          </a:p>
        </p:txBody>
      </p:sp>
      <p:sp>
        <p:nvSpPr>
          <p:cNvPr id="12" name="Rectangle 11"/>
          <p:cNvSpPr/>
          <p:nvPr/>
        </p:nvSpPr>
        <p:spPr>
          <a:xfrm>
            <a:off x="395206" y="5040342"/>
            <a:ext cx="6044189" cy="369332"/>
          </a:xfrm>
          <a:prstGeom prst="rect">
            <a:avLst/>
          </a:prstGeom>
        </p:spPr>
        <p:txBody>
          <a:bodyPr wrap="square">
            <a:spAutoFit/>
          </a:bodyPr>
          <a:lstStyle/>
          <a:p>
            <a:pPr algn="ctr"/>
            <a:r>
              <a:rPr lang="en-US" altLang="zh-HK" b="1" u="sng" dirty="0">
                <a:latin typeface="OpenSans-Light"/>
              </a:rPr>
              <a:t>An introduction to modular programming</a:t>
            </a:r>
            <a:endParaRPr lang="zh-HK" altLang="en-US" b="1" u="sng" dirty="0"/>
          </a:p>
        </p:txBody>
      </p:sp>
      <p:pic>
        <p:nvPicPr>
          <p:cNvPr id="13" name="Picture 12"/>
          <p:cNvPicPr>
            <a:picLocks noChangeAspect="1"/>
          </p:cNvPicPr>
          <p:nvPr/>
        </p:nvPicPr>
        <p:blipFill>
          <a:blip r:embed="rId3"/>
          <a:stretch>
            <a:fillRect/>
          </a:stretch>
        </p:blipFill>
        <p:spPr>
          <a:xfrm>
            <a:off x="1291753" y="5532785"/>
            <a:ext cx="4002460" cy="2175696"/>
          </a:xfrm>
          <a:prstGeom prst="rect">
            <a:avLst/>
          </a:prstGeom>
        </p:spPr>
      </p:pic>
      <p:sp>
        <p:nvSpPr>
          <p:cNvPr id="14" name="Rectangle 13"/>
          <p:cNvSpPr/>
          <p:nvPr/>
        </p:nvSpPr>
        <p:spPr>
          <a:xfrm>
            <a:off x="201859" y="7906619"/>
            <a:ext cx="6552231" cy="553998"/>
          </a:xfrm>
          <a:prstGeom prst="rect">
            <a:avLst/>
          </a:prstGeom>
        </p:spPr>
        <p:txBody>
          <a:bodyPr wrap="square">
            <a:spAutoFit/>
          </a:bodyPr>
          <a:lstStyle/>
          <a:p>
            <a:r>
              <a:rPr lang="en-US" altLang="zh-HK" sz="1000" dirty="0">
                <a:latin typeface="OpenSans"/>
              </a:rPr>
              <a:t>So each of these functions and subs, these procedures</a:t>
            </a:r>
            <a:r>
              <a:rPr lang="en-US" altLang="zh-HK" sz="1000" dirty="0" smtClean="0">
                <a:latin typeface="OpenSans"/>
              </a:rPr>
              <a:t>,</a:t>
            </a:r>
            <a:r>
              <a:rPr lang="en-US" altLang="zh-HK" sz="1000" dirty="0">
                <a:latin typeface="OpenSans"/>
              </a:rPr>
              <a:t> works on its own and then you kind of put them together into a modular program.</a:t>
            </a:r>
          </a:p>
          <a:p>
            <a:r>
              <a:rPr lang="en-US" altLang="zh-HK" sz="1000" dirty="0">
                <a:latin typeface="OpenSans"/>
              </a:rPr>
              <a:t> </a:t>
            </a:r>
            <a:endParaRPr lang="zh-HK" altLang="en-US" sz="1000" dirty="0"/>
          </a:p>
        </p:txBody>
      </p:sp>
    </p:spTree>
    <p:extLst>
      <p:ext uri="{BB962C8B-B14F-4D97-AF65-F5344CB8AC3E}">
        <p14:creationId xmlns:p14="http://schemas.microsoft.com/office/powerpoint/2010/main" val="2326295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3057</TotalTime>
  <Words>3418</Words>
  <Application>Microsoft Office PowerPoint</Application>
  <PresentationFormat>A4 Paper (210x297 mm)</PresentationFormat>
  <Paragraphs>431</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Dotum</vt:lpstr>
      <vt:lpstr>OpenSans</vt:lpstr>
      <vt:lpstr>OpenSans-Light</vt:lpstr>
      <vt:lpstr>新細明體</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145</cp:revision>
  <dcterms:created xsi:type="dcterms:W3CDTF">2018-10-06T12:24:42Z</dcterms:created>
  <dcterms:modified xsi:type="dcterms:W3CDTF">2018-10-23T07:22:07Z</dcterms:modified>
</cp:coreProperties>
</file>